
<file path=[Content_Types].xml><?xml version="1.0" encoding="utf-8"?>
<Types xmlns="http://schemas.openxmlformats.org/package/2006/content-types">
  <Default Extension="fntdata" ContentType="application/x-fontdata"/>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20"/>
  </p:notesMasterIdLst>
  <p:sldIdLst>
    <p:sldId id="256" r:id="rId2"/>
    <p:sldId id="258" r:id="rId3"/>
    <p:sldId id="259" r:id="rId4"/>
    <p:sldId id="260" r:id="rId5"/>
    <p:sldId id="265" r:id="rId6"/>
    <p:sldId id="266" r:id="rId7"/>
    <p:sldId id="267" r:id="rId8"/>
    <p:sldId id="304" r:id="rId9"/>
    <p:sldId id="268" r:id="rId10"/>
    <p:sldId id="271" r:id="rId11"/>
    <p:sldId id="279" r:id="rId12"/>
    <p:sldId id="270" r:id="rId13"/>
    <p:sldId id="281" r:id="rId14"/>
    <p:sldId id="305" r:id="rId15"/>
    <p:sldId id="273" r:id="rId16"/>
    <p:sldId id="306" r:id="rId17"/>
    <p:sldId id="287" r:id="rId18"/>
    <p:sldId id="307"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Montserrat" panose="00000500000000000000" pitchFamily="2" charset="0"/>
      <p:regular r:id="rId25"/>
      <p:bold r:id="rId26"/>
      <p:italic r:id="rId27"/>
      <p:boldItalic r:id="rId28"/>
    </p:embeddedFont>
    <p:embeddedFont>
      <p:font typeface="Montserrat Black" panose="00000A00000000000000" pitchFamily="2" charset="0"/>
      <p:bold r:id="rId29"/>
      <p:boldItalic r:id="rId30"/>
    </p:embeddedFont>
    <p:embeddedFont>
      <p:font typeface="Montserrat ExtraLight" panose="00000300000000000000" pitchFamily="2" charset="0"/>
      <p:regular r:id="rId31"/>
      <p:bold r:id="rId32"/>
      <p:italic r:id="rId33"/>
      <p:boldItalic r:id="rId34"/>
    </p:embeddedFont>
    <p:embeddedFont>
      <p:font typeface="Montserrat Thin" panose="00000300000000000000" pitchFamily="2" charset="0"/>
      <p:regular r:id="rId35"/>
      <p:bold r:id="rId36"/>
      <p:italic r:id="rId37"/>
      <p:boldItalic r:id="rId38"/>
    </p:embeddedFont>
    <p:embeddedFont>
      <p:font typeface="Roboto" panose="02000000000000000000" pitchFamily="2" charset="0"/>
      <p:regular r:id="rId39"/>
      <p:bold r:id="rId40"/>
      <p:italic r:id="rId41"/>
      <p:boldItalic r:id="rId4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C26E63C-9597-4900-A8A6-F5698AB39E9E}">
  <a:tblStyle styleId="{2C26E63C-9597-4900-A8A6-F5698AB39E9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9221" autoAdjust="0"/>
  </p:normalViewPr>
  <p:slideViewPr>
    <p:cSldViewPr snapToGrid="0">
      <p:cViewPr varScale="1">
        <p:scale>
          <a:sx n="98" d="100"/>
          <a:sy n="98" d="100"/>
        </p:scale>
        <p:origin x="756"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font" Target="fonts/font19.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font" Target="fonts/font2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font" Target="fonts/font20.fntdata"/><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 Id="rId46" Type="http://schemas.openxmlformats.org/officeDocument/2006/relationships/tableStyles" Target="tableStyles.xml"/><Relationship Id="rId20" Type="http://schemas.openxmlformats.org/officeDocument/2006/relationships/notesMaster" Target="notesMasters/notesMaster1.xml"/><Relationship Id="rId41" Type="http://schemas.openxmlformats.org/officeDocument/2006/relationships/font" Target="fonts/font21.fntdata"/></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media/media2.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6d3f01ad6f_0_24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6d3f01ad6f_0_24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Weather Conditions by Total Accidents: </a:t>
            </a:r>
            <a:r>
              <a:rPr lang="en-US" b="0" dirty="0"/>
              <a:t>From all the accidents throughout the five years period half of them took place on severe conditions.</a:t>
            </a:r>
            <a:endParaRPr lang="en-US" b="0" i="0" dirty="0">
              <a:solidFill>
                <a:srgbClr val="202124"/>
              </a:solidFill>
              <a:effectLst/>
              <a:latin typeface="Roboto" panose="02000000000000000000" pitchFamily="2" charset="0"/>
            </a:endParaRP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The Most Severe Injuries at Different Speeds: </a:t>
            </a:r>
            <a:r>
              <a:rPr lang="en-US" dirty="0"/>
              <a:t>The speeds between (25-35), at (50-55) and at (65-70) have the widest areas</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t>Speed Limits and the Number of Crashes: </a:t>
            </a:r>
            <a:r>
              <a:rPr lang="en-US" dirty="0"/>
              <a:t>The range between (23-28) was the most frequent followed by (33-36) and (28-33). (0-2) speed also has high frequency which may indicate that reckless drivers are hitting parked vehicles. </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
        <p:cNvGrpSpPr/>
        <p:nvPr/>
      </p:nvGrpSpPr>
      <p:grpSpPr>
        <a:xfrm>
          <a:off x="0" y="0"/>
          <a:ext cx="0" cy="0"/>
          <a:chOff x="0" y="0"/>
          <a:chExt cx="0" cy="0"/>
        </a:xfrm>
      </p:grpSpPr>
      <p:sp>
        <p:nvSpPr>
          <p:cNvPr id="555" name="Google Shape;555;g6d3f01ad6f_0_24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6" name="Google Shape;556;g6d3f01ad6f_0_24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latin typeface="Calibri" panose="020F0502020204030204" pitchFamily="34" charset="0"/>
                <a:cs typeface="Calibri" panose="020F0502020204030204" pitchFamily="34" charset="0"/>
              </a:rPr>
              <a:t>Density Levels of Crash Types:</a:t>
            </a: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The crash types are limited to 12 types and the most frequents ones are between (0-10) and again (97-100). The first range have the highest frequency and density.</a:t>
            </a:r>
            <a:endParaRPr lang="en-US" dirty="0">
              <a:latin typeface="Calibri" panose="020F0502020204030204" pitchFamily="34" charset="0"/>
              <a:cs typeface="Calibri" panose="020F0502020204030204" pitchFamily="34" charset="0"/>
            </a:endParaRPr>
          </a:p>
          <a:p>
            <a:pPr marL="0" lvl="0" indent="0" algn="just" rtl="0">
              <a:spcBef>
                <a:spcPts val="0"/>
              </a:spcBef>
              <a:spcAft>
                <a:spcPts val="0"/>
              </a:spcAft>
              <a:buNone/>
            </a:pPr>
            <a:r>
              <a:rPr lang="en-US" b="1" dirty="0">
                <a:latin typeface="Calibri" panose="020F0502020204030204" pitchFamily="34" charset="0"/>
                <a:cs typeface="Calibri" panose="020F0502020204030204" pitchFamily="34" charset="0"/>
              </a:rPr>
              <a:t>Road Conditions:</a:t>
            </a: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Half of the crashes approximately happened in somewhat normal conditions while the other half is showing extreme conditions.</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latin typeface="Calibri" panose="020F0502020204030204" pitchFamily="34" charset="0"/>
                <a:cs typeface="Calibri" panose="020F0502020204030204" pitchFamily="34" charset="0"/>
              </a:rPr>
              <a:t>Density Levels of Young: </a:t>
            </a:r>
            <a:r>
              <a:rPr lang="en-US" dirty="0">
                <a:latin typeface="Calibri" panose="020F0502020204030204" pitchFamily="34" charset="0"/>
                <a:cs typeface="Calibri" panose="020F0502020204030204" pitchFamily="34" charset="0"/>
              </a:rPr>
              <a:t>The two peaks may refer to two main groups between young people that had crashes for totally different reasons. A scatter plot may show more information and could confirm that this is not because of outliers.</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latin typeface="Calibri" panose="020F0502020204030204" pitchFamily="34" charset="0"/>
                <a:cs typeface="Calibri" panose="020F0502020204030204" pitchFamily="34" charset="0"/>
              </a:rPr>
              <a:t>Density Levels of Elderly: </a:t>
            </a:r>
            <a:r>
              <a:rPr lang="en-US" dirty="0">
                <a:latin typeface="Calibri" panose="020F0502020204030204" pitchFamily="34" charset="0"/>
                <a:cs typeface="Calibri" panose="020F0502020204030204" pitchFamily="34" charset="0"/>
              </a:rPr>
              <a:t>The result is almost the same as for young but with less density. This confirm that elderly people may have the same issue/ problem but with less frequency. This means young people were in more crashes than elderly.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6d3f01ad6f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6d3f01ad6f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The standardized regression coefficient is the value attached to each arrow between the latent variable and an item as it appears in figure (3) (Chen et al., 2016). It indicates the strength of the relationship between an item and the construct. The second model is showing a moderate negative relationship between the latent variable road and the same variables. This time the person variable is showing a very strong positive relationship with lighting. This confirms the same findings we found on the explanatory data analysis phase as the most crashes are happening in the middle of the day between (03:00 PM and 05:00 PM) under the sun light. The second model incorporated (most severe energy) as it belongs to both latent variables. This also confirms that the second version improved the results. </a:t>
            </a:r>
            <a:endParaRPr sz="1100" dirty="0">
              <a:latin typeface="Calibri" panose="020F0502020204030204" pitchFamily="34" charset="0"/>
              <a:cs typeface="Calibri" panose="020F0502020204030204" pitchFamily="34" charset="0"/>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
        <p:cNvGrpSpPr/>
        <p:nvPr/>
      </p:nvGrpSpPr>
      <p:grpSpPr>
        <a:xfrm>
          <a:off x="0" y="0"/>
          <a:ext cx="0" cy="0"/>
          <a:chOff x="0" y="0"/>
          <a:chExt cx="0" cy="0"/>
        </a:xfrm>
      </p:grpSpPr>
      <p:sp>
        <p:nvSpPr>
          <p:cNvPr id="635" name="Google Shape;635;g6d3f01ad6f_0_246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6" name="Google Shape;636;g6d3f01ad6f_0_246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nSpc>
                <a:spcPct val="200000"/>
              </a:lnSpc>
              <a:spcBef>
                <a:spcPts val="0"/>
              </a:spcBef>
              <a:spcAft>
                <a:spcPts val="0"/>
              </a:spcAft>
              <a:buNone/>
            </a:pPr>
            <a:r>
              <a:rPr lang="en-US" sz="1800" dirty="0">
                <a:solidFill>
                  <a:srgbClr val="000000"/>
                </a:solidFill>
                <a:effectLst/>
                <a:latin typeface="Times New Roman" panose="02020603050405020304" pitchFamily="18" charset="0"/>
                <a:ea typeface="Times New Roman" panose="02020603050405020304" pitchFamily="18" charset="0"/>
              </a:rPr>
              <a:t>Unlike other previous algorithms, KNN is a non-parametric model, so it does not make assumptions about the data set. This makes it more efficient since it can handle actual data (</a:t>
            </a:r>
            <a:r>
              <a:rPr lang="en-US" sz="1800" dirty="0" err="1">
                <a:solidFill>
                  <a:srgbClr val="000000"/>
                </a:solidFill>
                <a:effectLst/>
                <a:latin typeface="Times New Roman" panose="02020603050405020304" pitchFamily="18" charset="0"/>
                <a:ea typeface="Times New Roman" panose="02020603050405020304" pitchFamily="18" charset="0"/>
              </a:rPr>
              <a:t>Miglani</a:t>
            </a:r>
            <a:r>
              <a:rPr lang="en-US" sz="1800" dirty="0">
                <a:solidFill>
                  <a:srgbClr val="000000"/>
                </a:solidFill>
                <a:effectLst/>
                <a:latin typeface="Times New Roman" panose="02020603050405020304" pitchFamily="18" charset="0"/>
                <a:ea typeface="Times New Roman" panose="02020603050405020304" pitchFamily="18" charset="0"/>
              </a:rPr>
              <a:t>, A., Kumar, N., 2019).</a:t>
            </a:r>
          </a:p>
          <a:p>
            <a:pPr marL="0" marR="0" lvl="0" indent="0" algn="l" defTabSz="914400" rtl="0" eaLnBrk="1" fontAlgn="auto" latinLnBrk="0" hangingPunct="1">
              <a:lnSpc>
                <a:spcPct val="200000"/>
              </a:lnSpc>
              <a:spcBef>
                <a:spcPts val="0"/>
              </a:spcBef>
              <a:spcAft>
                <a:spcPts val="0"/>
              </a:spcAft>
              <a:buClr>
                <a:srgbClr val="000000"/>
              </a:buClr>
              <a:buSzPts val="1100"/>
              <a:buFont typeface="Arial"/>
              <a:buNone/>
              <a:tabLst/>
              <a:defRPr/>
            </a:pPr>
            <a:r>
              <a:rPr lang="en-US" sz="1800" dirty="0">
                <a:solidFill>
                  <a:srgbClr val="000000"/>
                </a:solidFill>
                <a:effectLst/>
                <a:latin typeface="Times New Roman" panose="02020603050405020304" pitchFamily="18" charset="0"/>
                <a:ea typeface="Times New Roman" panose="02020603050405020304" pitchFamily="18" charset="0"/>
              </a:rPr>
              <a:t>The K-nearest neighbor showed a great accuracy level after validating the results. It gives more reliable information than the previous models. Both models had a low R squared and needed several updates to get more insights as the data is extensive. The data have been studied for the training phase, and the prediction accuracy was high. Both regression and logistic models didn’t predict the data points as KNN does. </a:t>
            </a: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6d3f01ad6f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6d3f01ad6f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indent="0" algn="just">
              <a:lnSpc>
                <a:spcPct val="200000"/>
              </a:lnSpc>
              <a:spcBef>
                <a:spcPts val="0"/>
              </a:spcBef>
              <a:spcAft>
                <a:spcPts val="0"/>
              </a:spcAft>
              <a:buNone/>
            </a:pPr>
            <a:r>
              <a:rPr lang="en-US" sz="1800" dirty="0">
                <a:solidFill>
                  <a:srgbClr val="000000"/>
                </a:solidFill>
                <a:effectLst/>
                <a:latin typeface="Times New Roman" panose="02020603050405020304" pitchFamily="18" charset="0"/>
                <a:ea typeface="Times New Roman" panose="02020603050405020304" pitchFamily="18" charset="0"/>
              </a:rPr>
              <a:t>After building the model and getting the results, the model was evaluated for accuracy, and a confusion matrix was generated to calculate the accuracy. The model developed high accuracy percentage; however, to further improve that, we optimized the model and created the accuracy plot in figure 4. </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6852236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6d3f01ad6f_0_244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6d3f01ad6f_0_244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solidFill>
                  <a:srgbClr val="000000"/>
                </a:solidFill>
                <a:effectLst/>
                <a:latin typeface="Times New Roman" panose="02020603050405020304" pitchFamily="18" charset="0"/>
                <a:ea typeface="Times New Roman" panose="02020603050405020304" pitchFamily="18" charset="0"/>
              </a:rPr>
              <a:t>The KNN is the best model. It satisfies the problem statement and can classify the accidents data into two classes: fatal count or severe injury, non-fatal count, and non-severe injury; however, it should be noted that further testing of the approach on other crash datasets is required to validate the method further.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800" dirty="0">
              <a:solidFill>
                <a:srgbClr val="000000"/>
              </a:solidFill>
              <a:effectLst/>
              <a:latin typeface="Times New Roman" panose="02020603050405020304" pitchFamily="18" charset="0"/>
              <a:ea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solidFill>
                  <a:srgbClr val="000000"/>
                </a:solidFill>
                <a:effectLst/>
                <a:latin typeface="Times New Roman" panose="02020603050405020304" pitchFamily="18" charset="0"/>
                <a:ea typeface="Times New Roman" panose="02020603050405020304" pitchFamily="18" charset="0"/>
              </a:rPr>
              <a:t>Build new models and apply it to the data and compare the results as many studies recommended different approaches to handle crash data</a:t>
            </a:r>
            <a:endParaRPr lang="en-US" sz="1800" dirty="0">
              <a:effectLst/>
              <a:latin typeface="Times New Roman" panose="02020603050405020304" pitchFamily="18" charset="0"/>
              <a:ea typeface="Times New Roman" panose="02020603050405020304" pitchFamily="18" charset="0"/>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6cd5d4693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6cd5d4693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marR="0" indent="-457200" algn="just">
              <a:lnSpc>
                <a:spcPct val="200000"/>
              </a:lnSpc>
              <a:spcBef>
                <a:spcPts val="0"/>
              </a:spcBef>
              <a:spcAft>
                <a:spcPts val="0"/>
              </a:spcAft>
            </a:pPr>
            <a:r>
              <a:rPr lang="en-US" sz="1100" b="0" i="0" dirty="0">
                <a:solidFill>
                  <a:srgbClr val="000000"/>
                </a:solidFill>
                <a:effectLst/>
                <a:latin typeface="Calibri" panose="020F0502020204030204" pitchFamily="34" charset="0"/>
                <a:cs typeface="Calibri" panose="020F0502020204030204" pitchFamily="34" charset="0"/>
              </a:rPr>
              <a:t>Short block lengths, as well as concentrated housing and business districts, allow easy, walkable access to public transit and reduce dependence on personal motor vehicles.</a:t>
            </a:r>
          </a:p>
          <a:p>
            <a:pPr marL="457200" marR="0" indent="-457200" algn="just">
              <a:lnSpc>
                <a:spcPct val="200000"/>
              </a:lnSpc>
              <a:spcBef>
                <a:spcPts val="0"/>
              </a:spcBef>
              <a:spcAft>
                <a:spcPts val="0"/>
              </a:spcAft>
            </a:pPr>
            <a:r>
              <a:rPr lang="en-US" sz="1100" b="0" i="0" dirty="0">
                <a:solidFill>
                  <a:srgbClr val="000000"/>
                </a:solidFill>
                <a:effectLst/>
                <a:latin typeface="Calibri" panose="020F0502020204030204" pitchFamily="34" charset="0"/>
                <a:cs typeface="Calibri" panose="020F0502020204030204" pitchFamily="34" charset="0"/>
              </a:rPr>
              <a:t>The faster drivers are speeding, the more likely they are to kill or severely injure anyone they might hit. The analysis suggests traffic-calming measures such as speed bumps, raised pedestrian crossings, and sidewalk extensions to slow cars inside the city.</a:t>
            </a:r>
          </a:p>
          <a:p>
            <a:pPr marL="457200" marR="0" indent="-457200" algn="just">
              <a:lnSpc>
                <a:spcPct val="200000"/>
              </a:lnSpc>
              <a:spcBef>
                <a:spcPts val="0"/>
              </a:spcBef>
              <a:spcAft>
                <a:spcPts val="0"/>
              </a:spcAft>
            </a:pPr>
            <a:r>
              <a:rPr lang="en-US" b="0" i="0" dirty="0">
                <a:solidFill>
                  <a:srgbClr val="000000"/>
                </a:solidFill>
                <a:effectLst/>
                <a:latin typeface="Calibri" panose="020F0502020204030204" pitchFamily="34" charset="0"/>
                <a:cs typeface="Calibri" panose="020F0502020204030204" pitchFamily="34" charset="0"/>
              </a:rPr>
              <a:t>Pedestrian islands, wide sidewalks, plazas and bike lanes are all part of an environment that reduces the primacy of the automobile—as well as fatalities.</a:t>
            </a:r>
          </a:p>
          <a:p>
            <a:pPr marL="457200" marR="0" indent="-457200" algn="just">
              <a:lnSpc>
                <a:spcPct val="200000"/>
              </a:lnSpc>
              <a:spcBef>
                <a:spcPts val="0"/>
              </a:spcBef>
              <a:spcAft>
                <a:spcPts val="0"/>
              </a:spcAft>
            </a:pPr>
            <a:r>
              <a:rPr lang="en-US" b="0" i="0" dirty="0">
                <a:solidFill>
                  <a:srgbClr val="000000"/>
                </a:solidFill>
                <a:effectLst/>
                <a:latin typeface="Calibri" panose="020F0502020204030204" pitchFamily="34" charset="0"/>
                <a:cs typeface="Calibri" panose="020F0502020204030204" pitchFamily="34" charset="0"/>
              </a:rPr>
              <a:t>systems such as this one can cut traffic death and catastrophic injuries from crashes in half.</a:t>
            </a:r>
          </a:p>
          <a:p>
            <a:pPr marL="457200" marR="0" indent="-457200" algn="just">
              <a:lnSpc>
                <a:spcPct val="200000"/>
              </a:lnSpc>
              <a:spcBef>
                <a:spcPts val="0"/>
              </a:spcBef>
              <a:spcAft>
                <a:spcPts val="0"/>
              </a:spcAft>
            </a:pPr>
            <a:r>
              <a:rPr lang="en-US" b="0" i="0" dirty="0">
                <a:solidFill>
                  <a:srgbClr val="000000"/>
                </a:solidFill>
                <a:effectLst/>
                <a:latin typeface="Calibri" panose="020F0502020204030204" pitchFamily="34" charset="0"/>
                <a:cs typeface="Calibri" panose="020F0502020204030204" pitchFamily="34" charset="0"/>
              </a:rPr>
              <a:t>With modern data-collection capacity, analyzing patterns of danger becomes much easier, allowing officials to put resources into the intersections and streets that pose the greatest risk to citizens.</a:t>
            </a:r>
            <a:endParaRPr lang="en-US" sz="1100" b="0" i="0" dirty="0">
              <a:solidFill>
                <a:srgbClr val="00000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987053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47ac3c6b08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47ac3c6b0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
        <p:cNvGrpSpPr/>
        <p:nvPr/>
      </p:nvGrpSpPr>
      <p:grpSpPr>
        <a:xfrm>
          <a:off x="0" y="0"/>
          <a:ext cx="0" cy="0"/>
          <a:chOff x="0" y="0"/>
          <a:chExt cx="0" cy="0"/>
        </a:xfrm>
      </p:grpSpPr>
      <p:sp>
        <p:nvSpPr>
          <p:cNvPr id="722" name="Google Shape;722;g47ac3c6b08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47ac3c6b08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72326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6cd5d46934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6cd5d46934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Calibri" panose="020F0502020204030204" pitchFamily="34" charset="0"/>
                <a:cs typeface="Calibri" panose="020F0502020204030204" pitchFamily="34" charset="0"/>
              </a:rPr>
              <a:t>The Content of the Presentation</a:t>
            </a:r>
          </a:p>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1- Problem Statement Explanation.</a:t>
            </a:r>
          </a:p>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2- Dataset Explanation.</a:t>
            </a:r>
          </a:p>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3- Conclusion and Insights.</a:t>
            </a:r>
          </a:p>
          <a:p>
            <a:pPr marL="0" lvl="0" indent="0" algn="l" rtl="0">
              <a:spcBef>
                <a:spcPts val="0"/>
              </a:spcBef>
              <a:spcAft>
                <a:spcPts val="0"/>
              </a:spcAft>
              <a:buNone/>
            </a:pPr>
            <a:r>
              <a:rPr lang="en-US" dirty="0">
                <a:latin typeface="Calibri" panose="020F0502020204030204" pitchFamily="34" charset="0"/>
                <a:cs typeface="Calibri" panose="020F0502020204030204" pitchFamily="34" charset="0"/>
              </a:rPr>
              <a:t>4- Options for Improvements.</a:t>
            </a:r>
            <a:endParaRPr dirty="0">
              <a:latin typeface="Calibri" panose="020F0502020204030204" pitchFamily="34" charset="0"/>
              <a:cs typeface="Calibri" panose="020F050202020403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6cd5d46934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6cd5d46934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just">
              <a:buNone/>
            </a:pPr>
            <a:r>
              <a:rPr lang="en-US" sz="1100" b="1" dirty="0">
                <a:solidFill>
                  <a:schemeClr val="bg2"/>
                </a:solidFill>
                <a:latin typeface="Calibri" panose="020F0502020204030204" pitchFamily="34" charset="0"/>
                <a:cs typeface="Calibri" panose="020F0502020204030204" pitchFamily="34" charset="0"/>
              </a:rPr>
              <a:t>Traffic Crashes In US</a:t>
            </a:r>
          </a:p>
          <a:p>
            <a:pPr marL="158750" indent="0" algn="just">
              <a:buNone/>
            </a:pPr>
            <a:r>
              <a:rPr lang="en-US" sz="1100" dirty="0">
                <a:solidFill>
                  <a:schemeClr val="bg2"/>
                </a:solidFill>
                <a:latin typeface="Calibri" panose="020F0502020204030204" pitchFamily="34" charset="0"/>
                <a:cs typeface="Calibri" panose="020F0502020204030204" pitchFamily="34" charset="0"/>
              </a:rPr>
              <a:t>Traffic crashes kill as many Americans every year as guns do. The only difference is that Experts say that is preventable (</a:t>
            </a:r>
            <a:r>
              <a:rPr lang="en-US" sz="1100" dirty="0" err="1">
                <a:solidFill>
                  <a:schemeClr val="bg2"/>
                </a:solidFill>
                <a:latin typeface="Calibri" panose="020F0502020204030204" pitchFamily="34" charset="0"/>
                <a:cs typeface="Calibri" panose="020F0502020204030204" pitchFamily="34" charset="0"/>
              </a:rPr>
              <a:t>Bolotnikova</a:t>
            </a:r>
            <a:r>
              <a:rPr lang="en-US" sz="1100" dirty="0">
                <a:solidFill>
                  <a:schemeClr val="bg2"/>
                </a:solidFill>
                <a:latin typeface="Calibri" panose="020F0502020204030204" pitchFamily="34" charset="0"/>
                <a:cs typeface="Calibri" panose="020F0502020204030204" pitchFamily="34" charset="0"/>
              </a:rPr>
              <a:t>, 2021). </a:t>
            </a:r>
          </a:p>
          <a:p>
            <a:pPr marL="158750" indent="0" algn="just">
              <a:buNone/>
            </a:pPr>
            <a:r>
              <a:rPr lang="en-US" sz="1100" b="1" dirty="0">
                <a:latin typeface="Calibri" panose="020F0502020204030204" pitchFamily="34" charset="0"/>
                <a:cs typeface="Calibri" panose="020F0502020204030204" pitchFamily="34" charset="0"/>
              </a:rPr>
              <a:t>Traffic Crashes in Detroit City</a:t>
            </a:r>
          </a:p>
          <a:p>
            <a:pPr marL="158750" indent="0" algn="just">
              <a:buNone/>
            </a:pPr>
            <a:r>
              <a:rPr lang="en-US" sz="1100" dirty="0">
                <a:latin typeface="Calibri" panose="020F0502020204030204" pitchFamily="34" charset="0"/>
                <a:cs typeface="Calibri" panose="020F0502020204030204" pitchFamily="34" charset="0"/>
              </a:rPr>
              <a:t>With more recent data published, Detroit’s crash deaths spiked the last couple of years (Publications: Statewide Reports, n.d.). </a:t>
            </a:r>
            <a:endParaRPr lang="en-US" sz="1100" b="0" dirty="0">
              <a:solidFill>
                <a:schemeClr val="bg2"/>
              </a:solidFill>
              <a:latin typeface="Calibri" panose="020F0502020204030204" pitchFamily="34" charset="0"/>
              <a:cs typeface="Calibri" panose="020F0502020204030204" pitchFamily="34" charset="0"/>
            </a:endParaRPr>
          </a:p>
          <a:p>
            <a:pPr marL="158750" indent="0" algn="just">
              <a:buNone/>
            </a:pPr>
            <a:r>
              <a:rPr lang="en-US" sz="1100" b="1" dirty="0">
                <a:latin typeface="Calibri" panose="020F0502020204030204" pitchFamily="34" charset="0"/>
                <a:cs typeface="Calibri" panose="020F0502020204030204" pitchFamily="34" charset="0"/>
              </a:rPr>
              <a:t>The Rise of the Traffic Crashes Since the start of the Pandemic</a:t>
            </a:r>
          </a:p>
          <a:p>
            <a:pPr marL="158750" indent="0" algn="just">
              <a:buNone/>
            </a:pPr>
            <a:r>
              <a:rPr lang="en-US" sz="1100" dirty="0">
                <a:latin typeface="Calibri" panose="020F0502020204030204" pitchFamily="34" charset="0"/>
                <a:cs typeface="Calibri" panose="020F0502020204030204" pitchFamily="34" charset="0"/>
              </a:rPr>
              <a:t>Data show a rise in traffic accidents since the pandemic started (</a:t>
            </a:r>
            <a:r>
              <a:rPr lang="en-US" sz="1100" dirty="0" err="1">
                <a:latin typeface="Calibri" panose="020F0502020204030204" pitchFamily="34" charset="0"/>
                <a:cs typeface="Calibri" panose="020F0502020204030204" pitchFamily="34" charset="0"/>
              </a:rPr>
              <a:t>Golston</a:t>
            </a:r>
            <a:r>
              <a:rPr lang="en-US" sz="1100" dirty="0">
                <a:latin typeface="Calibri" panose="020F0502020204030204" pitchFamily="34" charset="0"/>
                <a:cs typeface="Calibri" panose="020F0502020204030204" pitchFamily="34" charset="0"/>
              </a:rPr>
              <a:t>, H., </a:t>
            </a:r>
            <a:r>
              <a:rPr lang="en-US" sz="1100" dirty="0" err="1">
                <a:latin typeface="Calibri" panose="020F0502020204030204" pitchFamily="34" charset="0"/>
                <a:cs typeface="Calibri" panose="020F0502020204030204" pitchFamily="34" charset="0"/>
              </a:rPr>
              <a:t>Komer</a:t>
            </a:r>
            <a:r>
              <a:rPr lang="en-US" sz="1100" dirty="0">
                <a:latin typeface="Calibri" panose="020F0502020204030204" pitchFamily="34" charset="0"/>
                <a:cs typeface="Calibri" panose="020F0502020204030204" pitchFamily="34" charset="0"/>
              </a:rPr>
              <a:t>, D., 2022).</a:t>
            </a:r>
          </a:p>
          <a:p>
            <a:pPr marL="158750" indent="0" algn="just">
              <a:buNone/>
            </a:pPr>
            <a:endParaRPr lang="en-US" sz="1100" dirty="0">
              <a:latin typeface="Calibri" panose="020F0502020204030204" pitchFamily="34" charset="0"/>
              <a:cs typeface="Calibri" panose="020F050202020403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7ac3c6b08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7ac3c6b0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latin typeface="Calibri" panose="020F0502020204030204" pitchFamily="34" charset="0"/>
                <a:cs typeface="Calibri" panose="020F0502020204030204" pitchFamily="34" charset="0"/>
              </a:rPr>
              <a:t>The Problem Statement</a:t>
            </a:r>
            <a:r>
              <a:rPr lang="en-US" i="0" dirty="0">
                <a:latin typeface="Calibri" panose="020F0502020204030204" pitchFamily="34" charset="0"/>
                <a:cs typeface="Calibri" panose="020F0502020204030204" pitchFamily="34" charset="0"/>
              </a:rPr>
              <a:t>: </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It is not known if and to what extent a relationship exists between the human elements (occupants, young, etc.) and the traffic and roadway characteristics (speed limit, number of lanes, etc.) regarding the environmental factors (date and time, weather, etc.) that influence the accidents’ likelihood and injury severity in Detroit MI.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6d1c55ffe6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6d1c55ffe6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dirty="0">
                <a:latin typeface="Calibri" panose="020F0502020204030204" pitchFamily="34" charset="0"/>
                <a:cs typeface="Calibri" panose="020F0502020204030204" pitchFamily="34" charset="0"/>
              </a:rPr>
              <a:t>Background, Need, and City of Detroit Efforts Overview</a:t>
            </a:r>
            <a:r>
              <a:rPr lang="en-US" b="1" i="0" dirty="0">
                <a:effectLst/>
                <a:latin typeface="Calibri" panose="020F0502020204030204" pitchFamily="34" charset="0"/>
                <a:cs typeface="Calibri" panose="020F0502020204030204" pitchFamily="34" charset="0"/>
              </a:rPr>
              <a:t> </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The Department of Public Works at the City of Detroit has developed a community involvement program (Streets for People). This plan has one focus — to make it uncomplicated and safer for all Detroiters to walk, move, and pass around the city (Wyche, I., n.d.). </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i="0" dirty="0">
                <a:latin typeface="Calibri" panose="020F0502020204030204" pitchFamily="34" charset="0"/>
                <a:cs typeface="Calibri" panose="020F0502020204030204" pitchFamily="34" charset="0"/>
              </a:rPr>
              <a:t>The Benefits and the Feasibility of the Study</a:t>
            </a:r>
            <a:endParaRPr lang="en-US" sz="1100" i="0" dirty="0">
              <a:latin typeface="Calibri" panose="020F0502020204030204" pitchFamily="34" charset="0"/>
              <a:cs typeface="Calibri" panose="020F0502020204030204" pitchFamily="34" charset="0"/>
            </a:endParaRP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The newest evidence proposes that succeeding years of protection achievements, the Pandemic has made U.S. drivers more careless, more likely to leave their seat belts unbuckled, more likely to speed, and use drugs or drink (</a:t>
            </a:r>
            <a:r>
              <a:rPr lang="en-US" sz="1100" b="0" i="0" u="none" strike="noStrike" kern="1200" cap="none" dirty="0" err="1">
                <a:solidFill>
                  <a:schemeClr val="tx1"/>
                </a:solidFill>
                <a:effectLst/>
                <a:latin typeface="Calibri" panose="020F0502020204030204" pitchFamily="34" charset="0"/>
                <a:ea typeface="Arial"/>
                <a:cs typeface="Calibri" panose="020F0502020204030204" pitchFamily="34" charset="0"/>
                <a:sym typeface="Arial"/>
              </a:rPr>
              <a:t>Golston</a:t>
            </a: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 H., </a:t>
            </a:r>
            <a:r>
              <a:rPr lang="en-US" sz="1100" b="0" i="0" u="none" strike="noStrike" kern="1200" cap="none" dirty="0" err="1">
                <a:solidFill>
                  <a:schemeClr val="tx1"/>
                </a:solidFill>
                <a:effectLst/>
                <a:latin typeface="Calibri" panose="020F0502020204030204" pitchFamily="34" charset="0"/>
                <a:ea typeface="Arial"/>
                <a:cs typeface="Calibri" panose="020F0502020204030204" pitchFamily="34" charset="0"/>
                <a:sym typeface="Arial"/>
              </a:rPr>
              <a:t>Komer</a:t>
            </a: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 D., 2022.</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The project seeks to unify the community, prioritize security and protection of the ultimate endangered roadway users, and this study aims to identify the root problems and provide recommendations to support these efforts for refinement and advancement to benefit all Detroiters.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6d1c55ffe6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6d1c55ffe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US" sz="1100" b="1" i="0" dirty="0">
                <a:latin typeface="Calibri" panose="020F0502020204030204" pitchFamily="34" charset="0"/>
                <a:cs typeface="Calibri" panose="020F0502020204030204" pitchFamily="34" charset="0"/>
              </a:rPr>
              <a:t>The Data Origin:</a:t>
            </a:r>
            <a:r>
              <a:rPr lang="en-US" sz="1100" i="0" dirty="0">
                <a:latin typeface="Calibri" panose="020F0502020204030204" pitchFamily="34" charset="0"/>
                <a:cs typeface="Calibri" panose="020F0502020204030204" pitchFamily="34" charset="0"/>
              </a:rPr>
              <a:t> </a:t>
            </a: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The data was pre-collected from the city of Detroit’s official website (Data.gov, 2021). </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effectLst/>
                <a:latin typeface="Calibri" panose="020F0502020204030204" pitchFamily="34" charset="0"/>
                <a:cs typeface="Calibri" panose="020F0502020204030204" pitchFamily="34" charset="0"/>
              </a:rPr>
              <a:t>Time Period of the Data: The data collected was </a:t>
            </a: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This research could start a ten-year investigation, starting with available data in hand from 2011 to 2016 and then followed by another examination for a second phase (2017-2021) once the relevant data is available. </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latin typeface="Calibri" panose="020F0502020204030204" pitchFamily="34" charset="0"/>
                <a:cs typeface="Calibri" panose="020F0502020204030204" pitchFamily="34" charset="0"/>
              </a:rPr>
              <a:t>The Justification of Using the Data (reasons): </a:t>
            </a: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This study aims to give new insights that could impose new policies to lessen traffic crashes and the risk of death or fetal injury in Detroit (</a:t>
            </a:r>
            <a:r>
              <a:rPr lang="en-US" sz="1100" b="0" i="0" u="none" strike="noStrike" kern="1200" cap="none" dirty="0" err="1">
                <a:solidFill>
                  <a:schemeClr val="tx1"/>
                </a:solidFill>
                <a:effectLst/>
                <a:latin typeface="Calibri" panose="020F0502020204030204" pitchFamily="34" charset="0"/>
                <a:ea typeface="Arial"/>
                <a:cs typeface="Calibri" panose="020F0502020204030204" pitchFamily="34" charset="0"/>
                <a:sym typeface="Arial"/>
              </a:rPr>
              <a:t>Pecher</a:t>
            </a: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 , D., Chu, Z., Byrd, V. L., 2020). </a:t>
            </a:r>
          </a:p>
          <a:p>
            <a:pPr marL="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i="0" dirty="0">
                <a:effectLst/>
                <a:latin typeface="Calibri" panose="020F0502020204030204" pitchFamily="34" charset="0"/>
                <a:cs typeface="Calibri" panose="020F0502020204030204" pitchFamily="34" charset="0"/>
              </a:rPr>
              <a:t>Data Set Content: </a:t>
            </a:r>
            <a:r>
              <a:rPr lang="en-US" sz="1100" b="0" i="0" u="none" strike="noStrike" kern="1200" cap="none" dirty="0">
                <a:solidFill>
                  <a:schemeClr val="tx1"/>
                </a:solidFill>
                <a:effectLst/>
                <a:latin typeface="Calibri" panose="020F0502020204030204" pitchFamily="34" charset="0"/>
                <a:ea typeface="Arial"/>
                <a:cs typeface="Calibri" panose="020F0502020204030204" pitchFamily="34" charset="0"/>
                <a:sym typeface="Arial"/>
              </a:rPr>
              <a:t>Data was used as-is from the E-Crash system at DPD, excluding any personally identifiable information. </a:t>
            </a:r>
            <a:endParaRPr lang="en-US" b="1" i="0" dirty="0">
              <a:effectLst/>
              <a:latin typeface="Calibri" panose="020F0502020204030204" pitchFamily="34" charset="0"/>
              <a:cs typeface="Calibri" panose="020F050202020403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6d3f01ad6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6d3f01ad6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just">
              <a:buNone/>
            </a:pPr>
            <a:r>
              <a:rPr lang="en-US" b="1" dirty="0">
                <a:latin typeface="Calibri" panose="020F0502020204030204" pitchFamily="34" charset="0"/>
                <a:cs typeface="Calibri" panose="020F0502020204030204" pitchFamily="34" charset="0"/>
              </a:rPr>
              <a:t>Explanatory Data Analysis</a:t>
            </a:r>
          </a:p>
          <a:p>
            <a:pPr marL="158750" indent="0" algn="just">
              <a:buNone/>
            </a:pPr>
            <a:r>
              <a:rPr lang="en-US" sz="1100" spc="15" dirty="0">
                <a:solidFill>
                  <a:srgbClr val="494C4E"/>
                </a:solidFill>
                <a:effectLst/>
                <a:latin typeface="Calibri" panose="020F0502020204030204" pitchFamily="34" charset="0"/>
                <a:ea typeface="Times New Roman" panose="02020603050405020304" pitchFamily="18" charset="0"/>
                <a:cs typeface="Calibri" panose="020F0502020204030204" pitchFamily="34" charset="0"/>
              </a:rPr>
              <a:t>It involves the process of cleansing, analyzing, transforming, combining, and modeling large datasets to uncover relevant, beneficial information that enables real-time scientific decision-making.</a:t>
            </a:r>
            <a:r>
              <a:rPr lang="en-US" sz="1100" b="0" spc="15" dirty="0">
                <a:solidFill>
                  <a:srgbClr val="494C4E"/>
                </a:solidFill>
                <a:effectLst/>
                <a:latin typeface="Calibri" panose="020F0502020204030204" pitchFamily="34" charset="0"/>
                <a:ea typeface="Times New Roman" panose="02020603050405020304" pitchFamily="18" charset="0"/>
                <a:cs typeface="Calibri" panose="020F0502020204030204" pitchFamily="34" charset="0"/>
              </a:rPr>
              <a:t>  </a:t>
            </a:r>
          </a:p>
          <a:p>
            <a:pPr marL="15875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latin typeface="Calibri" panose="020F0502020204030204" pitchFamily="34" charset="0"/>
                <a:cs typeface="Calibri" panose="020F0502020204030204" pitchFamily="34" charset="0"/>
              </a:rPr>
              <a:t>Confirmatory Data Analysis</a:t>
            </a:r>
          </a:p>
          <a:p>
            <a:pPr marL="158750" marR="0" lvl="0" indent="0" algn="just"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solidFill>
                  <a:srgbClr val="000000"/>
                </a:solidFill>
                <a:effectLst/>
                <a:latin typeface="Times New Roman" panose="02020603050405020304" pitchFamily="18" charset="0"/>
                <a:ea typeface="Times New Roman" panose="02020603050405020304" pitchFamily="18" charset="0"/>
              </a:rPr>
              <a:t>Confirmatory data analysis is a practical tool for examining the relationships and correlations between variables, it involves an inference about the distribution and visual and numerical descriptions. Different tests and analysis are available to help interpret the results and enhance the decision-making process to investigate the factor correlation for variables. </a:t>
            </a:r>
            <a:endParaRPr lang="en-US" sz="1800" dirty="0">
              <a:effectLst/>
              <a:latin typeface="Times New Roman" panose="02020603050405020304" pitchFamily="18" charset="0"/>
              <a:ea typeface="Times New Roman" panose="02020603050405020304" pitchFamily="18"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6d3f01ad6f_0_245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6d3f01ad6f_0_245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58750" indent="0" algn="just">
              <a:buNone/>
            </a:pPr>
            <a:r>
              <a:rPr lang="en-US" b="1" dirty="0">
                <a:latin typeface="Calibri" panose="020F0502020204030204" pitchFamily="34" charset="0"/>
                <a:cs typeface="Calibri" panose="020F0502020204030204" pitchFamily="34" charset="0"/>
              </a:rPr>
              <a:t>Histogram of Speed Limit</a:t>
            </a:r>
            <a:r>
              <a:rPr lang="en-US" dirty="0">
                <a:latin typeface="Calibri" panose="020F0502020204030204" pitchFamily="34" charset="0"/>
                <a:cs typeface="Calibri" panose="020F0502020204030204" pitchFamily="34" charset="0"/>
              </a:rPr>
              <a:t>: The medium speed showing the highest frequency between (20 -35) and again at (50- 55) and, also at (65-70) showed in figure (1).</a:t>
            </a:r>
          </a:p>
          <a:p>
            <a:pPr marL="158750" indent="0" algn="just">
              <a:buNone/>
            </a:pPr>
            <a:r>
              <a:rPr lang="en-US" b="1" dirty="0">
                <a:latin typeface="Calibri" panose="020F0502020204030204" pitchFamily="34" charset="0"/>
                <a:cs typeface="Calibri" panose="020F0502020204030204" pitchFamily="34" charset="0"/>
              </a:rPr>
              <a:t>Histogram of Crashes by Hour</a:t>
            </a:r>
            <a:r>
              <a:rPr lang="en-US" dirty="0">
                <a:latin typeface="Calibri" panose="020F0502020204030204" pitchFamily="34" charset="0"/>
                <a:cs typeface="Calibri" panose="020F0502020204030204" pitchFamily="34" charset="0"/>
              </a:rPr>
              <a:t>: </a:t>
            </a:r>
            <a:r>
              <a:rPr lang="en-US" sz="110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Here, from the above plot, the histogram seems stretched towards the right side and the peak is between 03:00 PM and 04:00 PM as it appears in figure (2)</a:t>
            </a:r>
            <a:endParaR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5056511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6d3f01ad6f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6d3f01ad6f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latin typeface="Calibri" panose="020F0502020204030204" pitchFamily="34" charset="0"/>
                <a:cs typeface="Calibri" panose="020F0502020204030204" pitchFamily="34" charset="0"/>
              </a:rPr>
              <a:t>Traffic Crashes by Day of the Week: </a:t>
            </a:r>
            <a:r>
              <a:rPr lang="en-US" b="0" dirty="0">
                <a:latin typeface="Calibri" panose="020F0502020204030204" pitchFamily="34" charset="0"/>
                <a:cs typeface="Calibri" panose="020F0502020204030204" pitchFamily="34" charset="0"/>
              </a:rPr>
              <a:t>Saturday is the day that has the highest frequency followed by Friday and Sunday, but relatively most of the week ends almost have the same frequency.</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b="1" dirty="0">
                <a:latin typeface="Calibri" panose="020F0502020204030204" pitchFamily="34" charset="0"/>
                <a:cs typeface="Calibri" panose="020F0502020204030204" pitchFamily="34" charset="0"/>
              </a:rPr>
              <a:t>Traffic Crashes by Number of Lanes</a:t>
            </a:r>
            <a:r>
              <a:rPr lang="en-US" dirty="0">
                <a:latin typeface="Calibri" panose="020F0502020204030204" pitchFamily="34" charset="0"/>
                <a:cs typeface="Calibri" panose="020F0502020204030204" pitchFamily="34" charset="0"/>
              </a:rPr>
              <a:t>: More attention is required to the small and medium roads as the highest frequency belong to two lanes ways followed by three and four lanes' ways.</a:t>
            </a:r>
          </a:p>
          <a:p>
            <a:pPr marL="0" lvl="0" indent="0" algn="l" rtl="0">
              <a:spcBef>
                <a:spcPts val="0"/>
              </a:spcBef>
              <a:spcAft>
                <a:spcPts val="0"/>
              </a:spcAft>
              <a:buNone/>
            </a:pPr>
            <a:r>
              <a:rPr lang="en-US" b="1" dirty="0">
                <a:latin typeface="Calibri" panose="020F0502020204030204" pitchFamily="34" charset="0"/>
                <a:cs typeface="Calibri" panose="020F0502020204030204" pitchFamily="34" charset="0"/>
              </a:rPr>
              <a:t>The Most Severe Injuries: </a:t>
            </a:r>
            <a:r>
              <a:rPr lang="en-US" b="0" dirty="0">
                <a:latin typeface="Calibri" panose="020F0502020204030204" pitchFamily="34" charset="0"/>
                <a:cs typeface="Calibri" panose="020F0502020204030204" pitchFamily="34" charset="0"/>
              </a:rPr>
              <a:t>Many injuries were severe because most accidents were fatal.</a:t>
            </a:r>
            <a:endParaRPr dirty="0">
              <a:latin typeface="Calibri" panose="020F0502020204030204" pitchFamily="34" charset="0"/>
              <a:cs typeface="Calibri" panose="020F0502020204030204" pitchFamily="34"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24700" y="-32925"/>
            <a:ext cx="9168600" cy="517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txBox="1">
            <a:spLocks noGrp="1"/>
          </p:cNvSpPr>
          <p:nvPr>
            <p:ph type="ctrTitle"/>
          </p:nvPr>
        </p:nvSpPr>
        <p:spPr>
          <a:xfrm>
            <a:off x="1070400" y="2730038"/>
            <a:ext cx="7003200" cy="954900"/>
          </a:xfrm>
          <a:prstGeom prst="rect">
            <a:avLst/>
          </a:prstGeom>
        </p:spPr>
        <p:txBody>
          <a:bodyPr spcFirstLastPara="1" wrap="square" lIns="91425" tIns="91425" rIns="91425" bIns="91425" anchor="b" anchorCtr="0">
            <a:noAutofit/>
          </a:bodyPr>
          <a:lstStyle>
            <a:lvl1pPr lvl="0" algn="ctr">
              <a:spcBef>
                <a:spcPts val="0"/>
              </a:spcBef>
              <a:spcAft>
                <a:spcPts val="0"/>
              </a:spcAft>
              <a:buSzPts val="3600"/>
              <a:buFont typeface="Montserrat Black"/>
              <a:buNone/>
              <a:defRPr sz="3600" b="0">
                <a:latin typeface="Montserrat Black"/>
                <a:ea typeface="Montserrat Black"/>
                <a:cs typeface="Montserrat Black"/>
                <a:sym typeface="Montserrat Black"/>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1491150" y="3573350"/>
            <a:ext cx="61617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transition advClick="0" advTm="31000">
    <p:push dir="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Four Columns ">
  <p:cSld name="TITLE_AND_BODY_1_3">
    <p:bg>
      <p:bgPr>
        <a:solidFill>
          <a:schemeClr val="dk1"/>
        </a:solidFill>
        <a:effectLst/>
      </p:bgPr>
    </p:bg>
    <p:spTree>
      <p:nvGrpSpPr>
        <p:cNvPr id="1" name="Shape 83"/>
        <p:cNvGrpSpPr/>
        <p:nvPr/>
      </p:nvGrpSpPr>
      <p:grpSpPr>
        <a:xfrm>
          <a:off x="0" y="0"/>
          <a:ext cx="0" cy="0"/>
          <a:chOff x="0" y="0"/>
          <a:chExt cx="0" cy="0"/>
        </a:xfrm>
      </p:grpSpPr>
      <p:sp>
        <p:nvSpPr>
          <p:cNvPr id="84" name="Google Shape;84;p19"/>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85" name="Google Shape;85;p19"/>
          <p:cNvSpPr txBox="1">
            <a:spLocks noGrp="1"/>
          </p:cNvSpPr>
          <p:nvPr>
            <p:ph type="ctrTitle" idx="2"/>
          </p:nvPr>
        </p:nvSpPr>
        <p:spPr>
          <a:xfrm>
            <a:off x="615800" y="2857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86" name="Google Shape;86;p19"/>
          <p:cNvSpPr txBox="1">
            <a:spLocks noGrp="1"/>
          </p:cNvSpPr>
          <p:nvPr>
            <p:ph type="subTitle" idx="1"/>
          </p:nvPr>
        </p:nvSpPr>
        <p:spPr>
          <a:xfrm>
            <a:off x="615800" y="3480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87" name="Google Shape;87;p19"/>
          <p:cNvSpPr txBox="1">
            <a:spLocks noGrp="1"/>
          </p:cNvSpPr>
          <p:nvPr>
            <p:ph type="ctrTitle" idx="3"/>
          </p:nvPr>
        </p:nvSpPr>
        <p:spPr>
          <a:xfrm>
            <a:off x="2642565" y="1714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88" name="Google Shape;88;p19"/>
          <p:cNvSpPr txBox="1">
            <a:spLocks noGrp="1"/>
          </p:cNvSpPr>
          <p:nvPr>
            <p:ph type="subTitle" idx="4"/>
          </p:nvPr>
        </p:nvSpPr>
        <p:spPr>
          <a:xfrm>
            <a:off x="2642565" y="2337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89" name="Google Shape;89;p19"/>
          <p:cNvSpPr txBox="1">
            <a:spLocks noGrp="1"/>
          </p:cNvSpPr>
          <p:nvPr>
            <p:ph type="ctrTitle" idx="5"/>
          </p:nvPr>
        </p:nvSpPr>
        <p:spPr>
          <a:xfrm>
            <a:off x="4669331" y="2857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0" name="Google Shape;90;p19"/>
          <p:cNvSpPr txBox="1">
            <a:spLocks noGrp="1"/>
          </p:cNvSpPr>
          <p:nvPr>
            <p:ph type="subTitle" idx="6"/>
          </p:nvPr>
        </p:nvSpPr>
        <p:spPr>
          <a:xfrm>
            <a:off x="4669331" y="3480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1" name="Google Shape;91;p19"/>
          <p:cNvSpPr txBox="1">
            <a:spLocks noGrp="1"/>
          </p:cNvSpPr>
          <p:nvPr>
            <p:ph type="ctrTitle" idx="7"/>
          </p:nvPr>
        </p:nvSpPr>
        <p:spPr>
          <a:xfrm>
            <a:off x="6696096" y="1714175"/>
            <a:ext cx="1832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2" name="Google Shape;92;p19"/>
          <p:cNvSpPr txBox="1">
            <a:spLocks noGrp="1"/>
          </p:cNvSpPr>
          <p:nvPr>
            <p:ph type="subTitle" idx="8"/>
          </p:nvPr>
        </p:nvSpPr>
        <p:spPr>
          <a:xfrm>
            <a:off x="6696096" y="2337476"/>
            <a:ext cx="1832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transition advClick="0" advTm="31000">
    <p:push dir="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hree Columns  ">
  <p:cSld name="TITLE_AND_BODY_1_3_1">
    <p:bg>
      <p:bgPr>
        <a:solidFill>
          <a:schemeClr val="dk1"/>
        </a:solidFill>
        <a:effectLst/>
      </p:bgPr>
    </p:bg>
    <p:spTree>
      <p:nvGrpSpPr>
        <p:cNvPr id="1" name="Shape 93"/>
        <p:cNvGrpSpPr/>
        <p:nvPr/>
      </p:nvGrpSpPr>
      <p:grpSpPr>
        <a:xfrm>
          <a:off x="0" y="0"/>
          <a:ext cx="0" cy="0"/>
          <a:chOff x="0" y="0"/>
          <a:chExt cx="0" cy="0"/>
        </a:xfrm>
      </p:grpSpPr>
      <p:sp>
        <p:nvSpPr>
          <p:cNvPr id="94" name="Google Shape;94;p20"/>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95" name="Google Shape;95;p20"/>
          <p:cNvSpPr txBox="1">
            <a:spLocks noGrp="1"/>
          </p:cNvSpPr>
          <p:nvPr>
            <p:ph type="ctrTitle" idx="2"/>
          </p:nvPr>
        </p:nvSpPr>
        <p:spPr>
          <a:xfrm>
            <a:off x="1058850" y="275819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6" name="Google Shape;96;p20"/>
          <p:cNvSpPr txBox="1">
            <a:spLocks noGrp="1"/>
          </p:cNvSpPr>
          <p:nvPr>
            <p:ph type="subTitle" idx="1"/>
          </p:nvPr>
        </p:nvSpPr>
        <p:spPr>
          <a:xfrm>
            <a:off x="1058850" y="338150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7" name="Google Shape;97;p20"/>
          <p:cNvSpPr txBox="1">
            <a:spLocks noGrp="1"/>
          </p:cNvSpPr>
          <p:nvPr>
            <p:ph type="ctrTitle" idx="3"/>
          </p:nvPr>
        </p:nvSpPr>
        <p:spPr>
          <a:xfrm>
            <a:off x="3549750" y="275819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98" name="Google Shape;98;p20"/>
          <p:cNvSpPr txBox="1">
            <a:spLocks noGrp="1"/>
          </p:cNvSpPr>
          <p:nvPr>
            <p:ph type="subTitle" idx="4"/>
          </p:nvPr>
        </p:nvSpPr>
        <p:spPr>
          <a:xfrm>
            <a:off x="3549750" y="338150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9" name="Google Shape;99;p20"/>
          <p:cNvSpPr txBox="1">
            <a:spLocks noGrp="1"/>
          </p:cNvSpPr>
          <p:nvPr>
            <p:ph type="ctrTitle" idx="5"/>
          </p:nvPr>
        </p:nvSpPr>
        <p:spPr>
          <a:xfrm>
            <a:off x="6040650" y="2758199"/>
            <a:ext cx="2044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00" name="Google Shape;100;p20"/>
          <p:cNvSpPr txBox="1">
            <a:spLocks noGrp="1"/>
          </p:cNvSpPr>
          <p:nvPr>
            <p:ph type="subTitle" idx="6"/>
          </p:nvPr>
        </p:nvSpPr>
        <p:spPr>
          <a:xfrm>
            <a:off x="6040650" y="3381500"/>
            <a:ext cx="2044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transition advClick="0" advTm="31000">
    <p:push dir="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 Two Columns 1">
  <p:cSld name="TITLE_AND_BODY_1_3_1_2">
    <p:bg>
      <p:bgPr>
        <a:solidFill>
          <a:schemeClr val="dk1"/>
        </a:solidFill>
        <a:effectLst/>
      </p:bgPr>
    </p:bg>
    <p:spTree>
      <p:nvGrpSpPr>
        <p:cNvPr id="1" name="Shape 109"/>
        <p:cNvGrpSpPr/>
        <p:nvPr/>
      </p:nvGrpSpPr>
      <p:grpSpPr>
        <a:xfrm>
          <a:off x="0" y="0"/>
          <a:ext cx="0" cy="0"/>
          <a:chOff x="0" y="0"/>
          <a:chExt cx="0" cy="0"/>
        </a:xfrm>
      </p:grpSpPr>
      <p:sp>
        <p:nvSpPr>
          <p:cNvPr id="110" name="Google Shape;110;p22"/>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11" name="Google Shape;111;p22"/>
          <p:cNvSpPr txBox="1">
            <a:spLocks noGrp="1"/>
          </p:cNvSpPr>
          <p:nvPr>
            <p:ph type="ctrTitle" idx="2"/>
          </p:nvPr>
        </p:nvSpPr>
        <p:spPr>
          <a:xfrm>
            <a:off x="1605350" y="2986800"/>
            <a:ext cx="2299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12" name="Google Shape;112;p22"/>
          <p:cNvSpPr txBox="1">
            <a:spLocks noGrp="1"/>
          </p:cNvSpPr>
          <p:nvPr>
            <p:ph type="subTitle" idx="1"/>
          </p:nvPr>
        </p:nvSpPr>
        <p:spPr>
          <a:xfrm>
            <a:off x="1605350" y="3610100"/>
            <a:ext cx="2299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13" name="Google Shape;113;p22"/>
          <p:cNvSpPr txBox="1">
            <a:spLocks noGrp="1"/>
          </p:cNvSpPr>
          <p:nvPr>
            <p:ph type="ctrTitle" idx="3"/>
          </p:nvPr>
        </p:nvSpPr>
        <p:spPr>
          <a:xfrm>
            <a:off x="5239150" y="2986800"/>
            <a:ext cx="22995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14" name="Google Shape;114;p22"/>
          <p:cNvSpPr txBox="1">
            <a:spLocks noGrp="1"/>
          </p:cNvSpPr>
          <p:nvPr>
            <p:ph type="subTitle" idx="4"/>
          </p:nvPr>
        </p:nvSpPr>
        <p:spPr>
          <a:xfrm>
            <a:off x="5239150" y="3610100"/>
            <a:ext cx="22995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transition advClick="0" advTm="31000">
    <p:push dir="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Four Columns 1">
  <p:cSld name="TITLE_AND_BODY_1_3_1_3">
    <p:bg>
      <p:bgPr>
        <a:solidFill>
          <a:schemeClr val="dk1"/>
        </a:solidFill>
        <a:effectLst/>
      </p:bgPr>
    </p:bg>
    <p:spTree>
      <p:nvGrpSpPr>
        <p:cNvPr id="1" name="Shape 115"/>
        <p:cNvGrpSpPr/>
        <p:nvPr/>
      </p:nvGrpSpPr>
      <p:grpSpPr>
        <a:xfrm>
          <a:off x="0" y="0"/>
          <a:ext cx="0" cy="0"/>
          <a:chOff x="0" y="0"/>
          <a:chExt cx="0" cy="0"/>
        </a:xfrm>
      </p:grpSpPr>
      <p:sp>
        <p:nvSpPr>
          <p:cNvPr id="116" name="Google Shape;116;p23"/>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117" name="Google Shape;117;p23"/>
          <p:cNvSpPr txBox="1">
            <a:spLocks noGrp="1"/>
          </p:cNvSpPr>
          <p:nvPr>
            <p:ph type="ctrTitle" idx="2"/>
          </p:nvPr>
        </p:nvSpPr>
        <p:spPr>
          <a:xfrm>
            <a:off x="6540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18" name="Google Shape;118;p23"/>
          <p:cNvSpPr txBox="1">
            <a:spLocks noGrp="1"/>
          </p:cNvSpPr>
          <p:nvPr>
            <p:ph type="subTitle" idx="1"/>
          </p:nvPr>
        </p:nvSpPr>
        <p:spPr>
          <a:xfrm>
            <a:off x="6540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19" name="Google Shape;119;p23"/>
          <p:cNvSpPr txBox="1">
            <a:spLocks noGrp="1"/>
          </p:cNvSpPr>
          <p:nvPr>
            <p:ph type="ctrTitle" idx="3"/>
          </p:nvPr>
        </p:nvSpPr>
        <p:spPr>
          <a:xfrm>
            <a:off x="26503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0" name="Google Shape;120;p23"/>
          <p:cNvSpPr txBox="1">
            <a:spLocks noGrp="1"/>
          </p:cNvSpPr>
          <p:nvPr>
            <p:ph type="subTitle" idx="4"/>
          </p:nvPr>
        </p:nvSpPr>
        <p:spPr>
          <a:xfrm>
            <a:off x="26503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21" name="Google Shape;121;p23"/>
          <p:cNvSpPr txBox="1">
            <a:spLocks noGrp="1"/>
          </p:cNvSpPr>
          <p:nvPr>
            <p:ph type="ctrTitle" idx="5"/>
          </p:nvPr>
        </p:nvSpPr>
        <p:spPr>
          <a:xfrm>
            <a:off x="46466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2" name="Google Shape;122;p23"/>
          <p:cNvSpPr txBox="1">
            <a:spLocks noGrp="1"/>
          </p:cNvSpPr>
          <p:nvPr>
            <p:ph type="subTitle" idx="6"/>
          </p:nvPr>
        </p:nvSpPr>
        <p:spPr>
          <a:xfrm>
            <a:off x="46466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123" name="Google Shape;123;p23"/>
          <p:cNvSpPr txBox="1">
            <a:spLocks noGrp="1"/>
          </p:cNvSpPr>
          <p:nvPr>
            <p:ph type="ctrTitle" idx="7"/>
          </p:nvPr>
        </p:nvSpPr>
        <p:spPr>
          <a:xfrm>
            <a:off x="6642900" y="3201175"/>
            <a:ext cx="1847100" cy="5631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1600"/>
              <a:buNone/>
              <a:defRPr sz="1600">
                <a:solidFill>
                  <a:schemeClr val="lt1"/>
                </a:solidFill>
              </a:defRPr>
            </a:lvl1pPr>
            <a:lvl2pPr lvl="1"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600"/>
              <a:buFont typeface="Montserrat"/>
              <a:buNone/>
              <a:defRPr sz="1600" b="1">
                <a:solidFill>
                  <a:schemeClr val="lt1"/>
                </a:solidFill>
                <a:latin typeface="Montserrat"/>
                <a:ea typeface="Montserrat"/>
                <a:cs typeface="Montserrat"/>
                <a:sym typeface="Montserrat"/>
              </a:defRPr>
            </a:lvl9pPr>
          </a:lstStyle>
          <a:p>
            <a:endParaRPr/>
          </a:p>
        </p:txBody>
      </p:sp>
      <p:sp>
        <p:nvSpPr>
          <p:cNvPr id="124" name="Google Shape;124;p23"/>
          <p:cNvSpPr txBox="1">
            <a:spLocks noGrp="1"/>
          </p:cNvSpPr>
          <p:nvPr>
            <p:ph type="subTitle" idx="8"/>
          </p:nvPr>
        </p:nvSpPr>
        <p:spPr>
          <a:xfrm>
            <a:off x="6642900" y="3824475"/>
            <a:ext cx="1847100" cy="86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transition advClick="0" advTm="31000">
    <p:push dir="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SECTION_TITLE_AND_DESCRIPTION_2">
    <p:spTree>
      <p:nvGrpSpPr>
        <p:cNvPr id="1" name="Shape 156"/>
        <p:cNvGrpSpPr/>
        <p:nvPr/>
      </p:nvGrpSpPr>
      <p:grpSpPr>
        <a:xfrm>
          <a:off x="0" y="0"/>
          <a:ext cx="0" cy="0"/>
          <a:chOff x="0" y="0"/>
          <a:chExt cx="0" cy="0"/>
        </a:xfrm>
      </p:grpSpPr>
    </p:spTree>
  </p:cSld>
  <p:clrMapOvr>
    <a:masterClrMapping/>
  </p:clrMapOvr>
  <p:transition advClick="0" advTm="31000">
    <p:push dir="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4931325" y="2270488"/>
            <a:ext cx="4109700" cy="841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3600"/>
              <a:buFont typeface="Montserrat ExtraLight"/>
              <a:buNone/>
              <a:defRPr sz="3600" b="0">
                <a:solidFill>
                  <a:schemeClr val="accent1"/>
                </a:solidFill>
                <a:latin typeface="Montserrat ExtraLight"/>
                <a:ea typeface="Montserrat ExtraLight"/>
                <a:cs typeface="Montserrat ExtraLight"/>
                <a:sym typeface="Montserrat ExtraLight"/>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4" name="Google Shape;14;p3"/>
          <p:cNvSpPr txBox="1">
            <a:spLocks noGrp="1"/>
          </p:cNvSpPr>
          <p:nvPr>
            <p:ph type="title" idx="2" hasCustomPrompt="1"/>
          </p:nvPr>
        </p:nvSpPr>
        <p:spPr>
          <a:xfrm>
            <a:off x="4931325" y="1075113"/>
            <a:ext cx="3343200" cy="952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Font typeface="Montserrat ExtraLight"/>
              <a:buNone/>
              <a:defRPr sz="4800" b="0">
                <a:latin typeface="Montserrat ExtraLight"/>
                <a:ea typeface="Montserrat ExtraLight"/>
                <a:cs typeface="Montserrat ExtraLight"/>
                <a:sym typeface="Montserrat ExtraLight"/>
              </a:defRPr>
            </a:lvl1pPr>
            <a:lvl2pPr lvl="1"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2pPr>
            <a:lvl3pPr lvl="2"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3pPr>
            <a:lvl4pPr lvl="3"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4pPr>
            <a:lvl5pPr lvl="4"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5pPr>
            <a:lvl6pPr lvl="5"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6pPr>
            <a:lvl7pPr lvl="6"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7pPr>
            <a:lvl8pPr lvl="7"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8pPr>
            <a:lvl9pPr lvl="8" rtl="0">
              <a:spcBef>
                <a:spcPts val="0"/>
              </a:spcBef>
              <a:spcAft>
                <a:spcPts val="0"/>
              </a:spcAft>
              <a:buSzPts val="4800"/>
              <a:buFont typeface="Montserrat ExtraLight"/>
              <a:buNone/>
              <a:defRPr sz="4800">
                <a:latin typeface="Montserrat ExtraLight"/>
                <a:ea typeface="Montserrat ExtraLight"/>
                <a:cs typeface="Montserrat ExtraLight"/>
                <a:sym typeface="Montserrat ExtraLight"/>
              </a:defRPr>
            </a:lvl9pPr>
          </a:lstStyle>
          <a:p>
            <a:r>
              <a:t>xx%</a:t>
            </a:r>
          </a:p>
        </p:txBody>
      </p:sp>
      <p:sp>
        <p:nvSpPr>
          <p:cNvPr id="15" name="Google Shape;15;p3"/>
          <p:cNvSpPr txBox="1">
            <a:spLocks noGrp="1"/>
          </p:cNvSpPr>
          <p:nvPr>
            <p:ph type="subTitle" idx="1"/>
          </p:nvPr>
        </p:nvSpPr>
        <p:spPr>
          <a:xfrm>
            <a:off x="4931325" y="3275788"/>
            <a:ext cx="3105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transition advClick="0" advTm="31000">
    <p:push dir="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9"/>
        <p:cNvGrpSpPr/>
        <p:nvPr/>
      </p:nvGrpSpPr>
      <p:grpSpPr>
        <a:xfrm>
          <a:off x="0" y="0"/>
          <a:ext cx="0" cy="0"/>
          <a:chOff x="0" y="0"/>
          <a:chExt cx="0" cy="0"/>
        </a:xfrm>
      </p:grpSpPr>
      <p:sp>
        <p:nvSpPr>
          <p:cNvPr id="20" name="Google Shape;20;p5"/>
          <p:cNvSpPr txBox="1">
            <a:spLocks noGrp="1"/>
          </p:cNvSpPr>
          <p:nvPr>
            <p:ph type="body" idx="1"/>
          </p:nvPr>
        </p:nvSpPr>
        <p:spPr>
          <a:xfrm>
            <a:off x="724150" y="1145700"/>
            <a:ext cx="3549600" cy="3336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1" name="Google Shape;21;p5"/>
          <p:cNvSpPr txBox="1">
            <a:spLocks noGrp="1"/>
          </p:cNvSpPr>
          <p:nvPr>
            <p:ph type="title"/>
          </p:nvPr>
        </p:nvSpPr>
        <p:spPr>
          <a:xfrm>
            <a:off x="2132100" y="367600"/>
            <a:ext cx="48798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22" name="Google Shape;22;p5"/>
          <p:cNvSpPr txBox="1">
            <a:spLocks noGrp="1"/>
          </p:cNvSpPr>
          <p:nvPr>
            <p:ph type="body" idx="2"/>
          </p:nvPr>
        </p:nvSpPr>
        <p:spPr>
          <a:xfrm>
            <a:off x="4870247" y="1145700"/>
            <a:ext cx="3549600" cy="33360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Tree>
  </p:cSld>
  <p:clrMapOvr>
    <a:masterClrMapping/>
  </p:clrMapOvr>
  <p:transition advClick="0" advTm="31000">
    <p:push dir="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25" name="Google Shape;25;p6"/>
          <p:cNvSpPr txBox="1">
            <a:spLocks noGrp="1"/>
          </p:cNvSpPr>
          <p:nvPr>
            <p:ph type="title"/>
          </p:nvPr>
        </p:nvSpPr>
        <p:spPr>
          <a:xfrm>
            <a:off x="2122500" y="367600"/>
            <a:ext cx="4899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transition advClick="0" advTm="31000">
    <p:push dir="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rgbClr val="000000"/>
        </a:solidFill>
        <a:effectLst/>
      </p:bgPr>
    </p:bg>
    <p:spTree>
      <p:nvGrpSpPr>
        <p:cNvPr id="1" name="Shape 26"/>
        <p:cNvGrpSpPr/>
        <p:nvPr/>
      </p:nvGrpSpPr>
      <p:grpSpPr>
        <a:xfrm>
          <a:off x="0" y="0"/>
          <a:ext cx="0" cy="0"/>
          <a:chOff x="0" y="0"/>
          <a:chExt cx="0" cy="0"/>
        </a:xfrm>
      </p:grpSpPr>
      <p:sp>
        <p:nvSpPr>
          <p:cNvPr id="27" name="Google Shape;27;p7"/>
          <p:cNvSpPr txBox="1">
            <a:spLocks noGrp="1"/>
          </p:cNvSpPr>
          <p:nvPr>
            <p:ph type="title"/>
          </p:nvPr>
        </p:nvSpPr>
        <p:spPr>
          <a:xfrm>
            <a:off x="5100750" y="1292375"/>
            <a:ext cx="2808000" cy="507900"/>
          </a:xfrm>
          <a:prstGeom prst="rect">
            <a:avLst/>
          </a:prstGeom>
        </p:spPr>
        <p:txBody>
          <a:bodyPr spcFirstLastPara="1" wrap="square" lIns="91425" tIns="91425" rIns="91425" bIns="91425" anchor="b" anchorCtr="0">
            <a:noAutofit/>
          </a:bodyPr>
          <a:lstStyle>
            <a:lvl1pPr lvl="0">
              <a:spcBef>
                <a:spcPts val="0"/>
              </a:spcBef>
              <a:spcAft>
                <a:spcPts val="0"/>
              </a:spcAft>
              <a:buClr>
                <a:srgbClr val="D5B961"/>
              </a:buClr>
              <a:buSzPts val="2400"/>
              <a:buFont typeface="Montserrat ExtraLight"/>
              <a:buNone/>
              <a:defRPr sz="2400" b="0">
                <a:solidFill>
                  <a:srgbClr val="D5B961"/>
                </a:solidFill>
                <a:latin typeface="Montserrat ExtraLight"/>
                <a:ea typeface="Montserrat ExtraLight"/>
                <a:cs typeface="Montserrat ExtraLight"/>
                <a:sym typeface="Montserrat ExtraLight"/>
              </a:defRPr>
            </a:lvl1pPr>
            <a:lvl2pPr lvl="1">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28" name="Google Shape;28;p7"/>
          <p:cNvSpPr txBox="1">
            <a:spLocks noGrp="1"/>
          </p:cNvSpPr>
          <p:nvPr>
            <p:ph type="body" idx="1"/>
          </p:nvPr>
        </p:nvSpPr>
        <p:spPr>
          <a:xfrm>
            <a:off x="5100750" y="2101825"/>
            <a:ext cx="2808000" cy="1749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Tree>
  </p:cSld>
  <p:clrMapOvr>
    <a:masterClrMapping/>
  </p:clrMapOvr>
  <p:transition advClick="0" advTm="31000">
    <p:push dir="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
        <p:cNvGrpSpPr/>
        <p:nvPr/>
      </p:nvGrpSpPr>
      <p:grpSpPr>
        <a:xfrm>
          <a:off x="0" y="0"/>
          <a:ext cx="0" cy="0"/>
          <a:chOff x="0" y="0"/>
          <a:chExt cx="0" cy="0"/>
        </a:xfrm>
      </p:grpSpPr>
      <p:sp>
        <p:nvSpPr>
          <p:cNvPr id="34" name="Google Shape;34;p9"/>
          <p:cNvSpPr txBox="1">
            <a:spLocks noGrp="1"/>
          </p:cNvSpPr>
          <p:nvPr>
            <p:ph type="subTitle" idx="1"/>
          </p:nvPr>
        </p:nvSpPr>
        <p:spPr>
          <a:xfrm>
            <a:off x="2549400" y="875500"/>
            <a:ext cx="4045200" cy="648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5" name="Google Shape;35;p9"/>
          <p:cNvSpPr txBox="1">
            <a:spLocks noGrp="1"/>
          </p:cNvSpPr>
          <p:nvPr>
            <p:ph type="body" idx="2"/>
          </p:nvPr>
        </p:nvSpPr>
        <p:spPr>
          <a:xfrm>
            <a:off x="722325" y="1858300"/>
            <a:ext cx="3837000" cy="26733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36" name="Google Shape;36;p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l" rtl="0">
              <a:spcBef>
                <a:spcPts val="0"/>
              </a:spcBef>
              <a:spcAft>
                <a:spcPts val="0"/>
              </a:spcAft>
              <a:buNone/>
            </a:pPr>
            <a:fld id="{00000000-1234-1234-1234-123412341234}" type="slidenum">
              <a:rPr lang="en"/>
              <a:t>‹#›</a:t>
            </a:fld>
            <a:endParaRPr/>
          </a:p>
        </p:txBody>
      </p:sp>
      <p:sp>
        <p:nvSpPr>
          <p:cNvPr id="37" name="Google Shape;37;p9"/>
          <p:cNvSpPr txBox="1">
            <a:spLocks noGrp="1"/>
          </p:cNvSpPr>
          <p:nvPr>
            <p:ph type="title"/>
          </p:nvPr>
        </p:nvSpPr>
        <p:spPr>
          <a:xfrm>
            <a:off x="2498100" y="367600"/>
            <a:ext cx="41478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Tree>
  </p:cSld>
  <p:clrMapOvr>
    <a:masterClrMapping/>
  </p:clrMapOvr>
  <p:transition advClick="0" advTm="31000">
    <p:push dir="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6"/>
        <p:cNvGrpSpPr/>
        <p:nvPr/>
      </p:nvGrpSpPr>
      <p:grpSpPr>
        <a:xfrm>
          <a:off x="0" y="0"/>
          <a:ext cx="0" cy="0"/>
          <a:chOff x="0" y="0"/>
          <a:chExt cx="0" cy="0"/>
        </a:xfrm>
      </p:grpSpPr>
    </p:spTree>
  </p:cSld>
  <p:clrMapOvr>
    <a:masterClrMapping/>
  </p:clrMapOvr>
  <p:transition advClick="0" advTm="31000">
    <p:push dir="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TITLE_1">
    <p:bg>
      <p:bgPr>
        <a:solidFill>
          <a:srgbClr val="000000"/>
        </a:solidFill>
        <a:effectLst/>
      </p:bgPr>
    </p:bg>
    <p:spTree>
      <p:nvGrpSpPr>
        <p:cNvPr id="1" name="Shape 51"/>
        <p:cNvGrpSpPr/>
        <p:nvPr/>
      </p:nvGrpSpPr>
      <p:grpSpPr>
        <a:xfrm>
          <a:off x="0" y="0"/>
          <a:ext cx="0" cy="0"/>
          <a:chOff x="0" y="0"/>
          <a:chExt cx="0" cy="0"/>
        </a:xfrm>
      </p:grpSpPr>
      <p:sp>
        <p:nvSpPr>
          <p:cNvPr id="52" name="Google Shape;52;p14"/>
          <p:cNvSpPr txBox="1">
            <a:spLocks noGrp="1"/>
          </p:cNvSpPr>
          <p:nvPr>
            <p:ph type="ctrTitle"/>
          </p:nvPr>
        </p:nvSpPr>
        <p:spPr>
          <a:xfrm>
            <a:off x="3003350" y="717380"/>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53" name="Google Shape;53;p14"/>
          <p:cNvSpPr txBox="1">
            <a:spLocks noGrp="1"/>
          </p:cNvSpPr>
          <p:nvPr>
            <p:ph type="subTitle" idx="1"/>
          </p:nvPr>
        </p:nvSpPr>
        <p:spPr>
          <a:xfrm>
            <a:off x="5267075" y="500219"/>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4" name="Google Shape;54;p14"/>
          <p:cNvSpPr txBox="1">
            <a:spLocks noGrp="1"/>
          </p:cNvSpPr>
          <p:nvPr>
            <p:ph type="title" idx="2" hasCustomPrompt="1"/>
          </p:nvPr>
        </p:nvSpPr>
        <p:spPr>
          <a:xfrm>
            <a:off x="965111" y="690493"/>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sp>
        <p:nvSpPr>
          <p:cNvPr id="55" name="Google Shape;55;p14"/>
          <p:cNvSpPr txBox="1">
            <a:spLocks noGrp="1"/>
          </p:cNvSpPr>
          <p:nvPr>
            <p:ph type="ctrTitle" idx="3"/>
          </p:nvPr>
        </p:nvSpPr>
        <p:spPr>
          <a:xfrm>
            <a:off x="3003350" y="1747805"/>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56" name="Google Shape;56;p14"/>
          <p:cNvSpPr txBox="1">
            <a:spLocks noGrp="1"/>
          </p:cNvSpPr>
          <p:nvPr>
            <p:ph type="subTitle" idx="4"/>
          </p:nvPr>
        </p:nvSpPr>
        <p:spPr>
          <a:xfrm>
            <a:off x="5267075" y="1521683"/>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7" name="Google Shape;57;p14"/>
          <p:cNvSpPr txBox="1">
            <a:spLocks noGrp="1"/>
          </p:cNvSpPr>
          <p:nvPr>
            <p:ph type="title" idx="5" hasCustomPrompt="1"/>
          </p:nvPr>
        </p:nvSpPr>
        <p:spPr>
          <a:xfrm>
            <a:off x="965111" y="1702996"/>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sp>
        <p:nvSpPr>
          <p:cNvPr id="58" name="Google Shape;58;p14"/>
          <p:cNvSpPr txBox="1">
            <a:spLocks noGrp="1"/>
          </p:cNvSpPr>
          <p:nvPr>
            <p:ph type="ctrTitle" idx="6"/>
          </p:nvPr>
        </p:nvSpPr>
        <p:spPr>
          <a:xfrm>
            <a:off x="3003350" y="2778230"/>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59" name="Google Shape;59;p14"/>
          <p:cNvSpPr txBox="1">
            <a:spLocks noGrp="1"/>
          </p:cNvSpPr>
          <p:nvPr>
            <p:ph type="subTitle" idx="7"/>
          </p:nvPr>
        </p:nvSpPr>
        <p:spPr>
          <a:xfrm>
            <a:off x="5267075" y="2543147"/>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0" name="Google Shape;60;p14"/>
          <p:cNvSpPr txBox="1">
            <a:spLocks noGrp="1"/>
          </p:cNvSpPr>
          <p:nvPr>
            <p:ph type="title" idx="8" hasCustomPrompt="1"/>
          </p:nvPr>
        </p:nvSpPr>
        <p:spPr>
          <a:xfrm>
            <a:off x="965111" y="2733421"/>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sp>
        <p:nvSpPr>
          <p:cNvPr id="61" name="Google Shape;61;p14"/>
          <p:cNvSpPr txBox="1">
            <a:spLocks noGrp="1"/>
          </p:cNvSpPr>
          <p:nvPr>
            <p:ph type="ctrTitle" idx="9"/>
          </p:nvPr>
        </p:nvSpPr>
        <p:spPr>
          <a:xfrm>
            <a:off x="3003350" y="3808655"/>
            <a:ext cx="2454600" cy="656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1800"/>
              <a:buNone/>
              <a:defRPr sz="1800">
                <a:solidFill>
                  <a:schemeClr val="lt1"/>
                </a:solidFill>
              </a:defRPr>
            </a:lvl1pPr>
            <a:lvl2pPr lvl="1"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800"/>
              <a:buFont typeface="Montserrat"/>
              <a:buNone/>
              <a:defRPr sz="1800" b="1">
                <a:solidFill>
                  <a:schemeClr val="lt1"/>
                </a:solidFill>
                <a:latin typeface="Montserrat"/>
                <a:ea typeface="Montserrat"/>
                <a:cs typeface="Montserrat"/>
                <a:sym typeface="Montserrat"/>
              </a:defRPr>
            </a:lvl9pPr>
          </a:lstStyle>
          <a:p>
            <a:endParaRPr/>
          </a:p>
        </p:txBody>
      </p:sp>
      <p:sp>
        <p:nvSpPr>
          <p:cNvPr id="62" name="Google Shape;62;p14"/>
          <p:cNvSpPr txBox="1">
            <a:spLocks noGrp="1"/>
          </p:cNvSpPr>
          <p:nvPr>
            <p:ph type="subTitle" idx="13"/>
          </p:nvPr>
        </p:nvSpPr>
        <p:spPr>
          <a:xfrm>
            <a:off x="5267075" y="3582533"/>
            <a:ext cx="2454600" cy="8643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3" name="Google Shape;63;p14"/>
          <p:cNvSpPr txBox="1">
            <a:spLocks noGrp="1"/>
          </p:cNvSpPr>
          <p:nvPr>
            <p:ph type="title" idx="14" hasCustomPrompt="1"/>
          </p:nvPr>
        </p:nvSpPr>
        <p:spPr>
          <a:xfrm>
            <a:off x="965111" y="3763846"/>
            <a:ext cx="1526100" cy="656100"/>
          </a:xfrm>
          <a:prstGeom prst="rect">
            <a:avLst/>
          </a:prstGeom>
        </p:spPr>
        <p:txBody>
          <a:bodyPr spcFirstLastPara="1" wrap="square" lIns="91425" tIns="91425" rIns="91425" bIns="91425" anchor="ctr" anchorCtr="0">
            <a:noAutofit/>
          </a:bodyPr>
          <a:lstStyle>
            <a:lvl1pPr lvl="0" algn="r" rtl="0">
              <a:spcBef>
                <a:spcPts val="0"/>
              </a:spcBef>
              <a:spcAft>
                <a:spcPts val="0"/>
              </a:spcAft>
              <a:buClr>
                <a:srgbClr val="D5B961"/>
              </a:buClr>
              <a:buSzPts val="4800"/>
              <a:buFont typeface="Montserrat Thin"/>
              <a:buNone/>
              <a:defRPr sz="4800" b="0">
                <a:solidFill>
                  <a:srgbClr val="D5B961"/>
                </a:solidFill>
                <a:latin typeface="Montserrat Thin"/>
                <a:ea typeface="Montserrat Thin"/>
                <a:cs typeface="Montserrat Thin"/>
                <a:sym typeface="Montserrat Thin"/>
              </a:defRPr>
            </a:lvl1pPr>
            <a:lvl2pPr lvl="1"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2pPr>
            <a:lvl3pPr lvl="2"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3pPr>
            <a:lvl4pPr lvl="3"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4pPr>
            <a:lvl5pPr lvl="4"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5pPr>
            <a:lvl6pPr lvl="5"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6pPr>
            <a:lvl7pPr lvl="6"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7pPr>
            <a:lvl8pPr lvl="7"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8pPr>
            <a:lvl9pPr lvl="8" algn="r" rtl="0">
              <a:spcBef>
                <a:spcPts val="0"/>
              </a:spcBef>
              <a:spcAft>
                <a:spcPts val="0"/>
              </a:spcAft>
              <a:buClr>
                <a:srgbClr val="D5B961"/>
              </a:buClr>
              <a:buSzPts val="4800"/>
              <a:buFont typeface="Montserrat Thin"/>
              <a:buNone/>
              <a:defRPr sz="4800">
                <a:solidFill>
                  <a:srgbClr val="D5B961"/>
                </a:solidFill>
                <a:latin typeface="Montserrat Thin"/>
                <a:ea typeface="Montserrat Thin"/>
                <a:cs typeface="Montserrat Thin"/>
                <a:sym typeface="Montserrat Thin"/>
              </a:defRPr>
            </a:lvl9pPr>
          </a:lstStyle>
          <a:p>
            <a:r>
              <a:t>xx%</a:t>
            </a:r>
          </a:p>
        </p:txBody>
      </p:sp>
      <p:cxnSp>
        <p:nvCxnSpPr>
          <p:cNvPr id="64" name="Google Shape;64;p14"/>
          <p:cNvCxnSpPr/>
          <p:nvPr/>
        </p:nvCxnSpPr>
        <p:spPr>
          <a:xfrm>
            <a:off x="2740450" y="720150"/>
            <a:ext cx="0" cy="3703200"/>
          </a:xfrm>
          <a:prstGeom prst="straightConnector1">
            <a:avLst/>
          </a:prstGeom>
          <a:noFill/>
          <a:ln w="9525" cap="flat" cmpd="sng">
            <a:solidFill>
              <a:srgbClr val="D5B961"/>
            </a:solidFill>
            <a:prstDash val="solid"/>
            <a:round/>
            <a:headEnd type="none" w="med" len="med"/>
            <a:tailEnd type="none" w="med" len="med"/>
          </a:ln>
        </p:spPr>
      </p:cxnSp>
      <p:cxnSp>
        <p:nvCxnSpPr>
          <p:cNvPr id="65" name="Google Shape;65;p14"/>
          <p:cNvCxnSpPr/>
          <p:nvPr/>
        </p:nvCxnSpPr>
        <p:spPr>
          <a:xfrm>
            <a:off x="5011807" y="720150"/>
            <a:ext cx="0" cy="3703200"/>
          </a:xfrm>
          <a:prstGeom prst="straightConnector1">
            <a:avLst/>
          </a:prstGeom>
          <a:noFill/>
          <a:ln w="9525" cap="flat" cmpd="sng">
            <a:solidFill>
              <a:srgbClr val="D5B961"/>
            </a:solidFill>
            <a:prstDash val="solid"/>
            <a:round/>
            <a:headEnd type="none" w="med" len="med"/>
            <a:tailEnd type="none" w="med" len="med"/>
          </a:ln>
        </p:spPr>
      </p:cxnSp>
    </p:spTree>
  </p:cSld>
  <p:clrMapOvr>
    <a:masterClrMapping/>
  </p:clrMapOvr>
  <p:transition advClick="0" advTm="31000">
    <p:push dir="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Text 1">
  <p:cSld name="TITLE_AND_BODY_1_1_1">
    <p:bg>
      <p:bgPr>
        <a:solidFill>
          <a:schemeClr val="dk1"/>
        </a:solidFill>
        <a:effectLst/>
      </p:bgPr>
    </p:bg>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3168000" y="367600"/>
            <a:ext cx="2808000" cy="50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D5B961"/>
              </a:buClr>
              <a:buSzPts val="2000"/>
              <a:buFont typeface="Montserrat ExtraLight"/>
              <a:buNone/>
              <a:defRPr sz="2000" b="0">
                <a:solidFill>
                  <a:srgbClr val="D5B961"/>
                </a:solidFill>
                <a:latin typeface="Montserrat ExtraLight"/>
                <a:ea typeface="Montserrat ExtraLight"/>
                <a:cs typeface="Montserrat ExtraLight"/>
                <a:sym typeface="Montserrat ExtraLight"/>
              </a:defRPr>
            </a:lvl1pPr>
            <a:lvl2pPr lvl="1"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2pPr>
            <a:lvl3pPr lvl="2"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3pPr>
            <a:lvl4pPr lvl="3"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4pPr>
            <a:lvl5pPr lvl="4"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5pPr>
            <a:lvl6pPr lvl="5"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6pPr>
            <a:lvl7pPr lvl="6"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7pPr>
            <a:lvl8pPr lvl="7"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8pPr>
            <a:lvl9pPr lvl="8" algn="ctr" rtl="0">
              <a:spcBef>
                <a:spcPts val="0"/>
              </a:spcBef>
              <a:spcAft>
                <a:spcPts val="0"/>
              </a:spcAft>
              <a:buClr>
                <a:srgbClr val="D5B961"/>
              </a:buClr>
              <a:buSzPts val="2400"/>
              <a:buFont typeface="Montserrat ExtraLight"/>
              <a:buNone/>
              <a:defRPr sz="2400">
                <a:solidFill>
                  <a:srgbClr val="D5B961"/>
                </a:solidFill>
                <a:latin typeface="Montserrat ExtraLight"/>
                <a:ea typeface="Montserrat ExtraLight"/>
                <a:cs typeface="Montserrat ExtraLight"/>
                <a:sym typeface="Montserrat ExtraLight"/>
              </a:defRPr>
            </a:lvl9pPr>
          </a:lstStyle>
          <a:p>
            <a:endParaRPr/>
          </a:p>
        </p:txBody>
      </p:sp>
      <p:sp>
        <p:nvSpPr>
          <p:cNvPr id="82" name="Google Shape;82;p18"/>
          <p:cNvSpPr txBox="1">
            <a:spLocks noGrp="1"/>
          </p:cNvSpPr>
          <p:nvPr>
            <p:ph type="subTitle" idx="1"/>
          </p:nvPr>
        </p:nvSpPr>
        <p:spPr>
          <a:xfrm>
            <a:off x="5191275" y="1765350"/>
            <a:ext cx="2808000" cy="218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Tree>
  </p:cSld>
  <p:clrMapOvr>
    <a:masterClrMapping/>
  </p:clrMapOvr>
  <p:transition advClick="0" advTm="31000">
    <p:push dir="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00000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lt1"/>
              </a:buClr>
              <a:buSzPts val="1800"/>
              <a:buFont typeface="Montserrat"/>
              <a:buChar char="●"/>
              <a:defRPr sz="1800">
                <a:solidFill>
                  <a:schemeClr val="lt1"/>
                </a:solidFill>
                <a:latin typeface="Montserrat"/>
                <a:ea typeface="Montserrat"/>
                <a:cs typeface="Montserrat"/>
                <a:sym typeface="Montserrat"/>
              </a:defRPr>
            </a:lvl1pPr>
            <a:lvl2pPr marL="914400" lvl="1"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2pPr>
            <a:lvl3pPr marL="1371600" lvl="2"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3pPr>
            <a:lvl4pPr marL="1828800" lvl="3"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4pPr>
            <a:lvl5pPr marL="2286000" lvl="4"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5pPr>
            <a:lvl6pPr marL="2743200" lvl="5"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6pPr>
            <a:lvl7pPr marL="3200400" lvl="6"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7pPr>
            <a:lvl8pPr marL="3657600" lvl="7" indent="-317500">
              <a:lnSpc>
                <a:spcPct val="100000"/>
              </a:lnSpc>
              <a:spcBef>
                <a:spcPts val="1600"/>
              </a:spcBef>
              <a:spcAft>
                <a:spcPts val="0"/>
              </a:spcAft>
              <a:buClr>
                <a:schemeClr val="lt1"/>
              </a:buClr>
              <a:buSzPts val="1400"/>
              <a:buFont typeface="Montserrat"/>
              <a:buChar char="○"/>
              <a:defRPr>
                <a:solidFill>
                  <a:schemeClr val="lt1"/>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lt1"/>
              </a:buClr>
              <a:buSzPts val="1400"/>
              <a:buFont typeface="Montserrat"/>
              <a:buChar char="■"/>
              <a:defRPr>
                <a:solidFill>
                  <a:schemeClr val="lt1"/>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8" r:id="rId7"/>
    <p:sldLayoutId id="2147483660" r:id="rId8"/>
    <p:sldLayoutId id="2147483664" r:id="rId9"/>
    <p:sldLayoutId id="2147483665" r:id="rId10"/>
    <p:sldLayoutId id="2147483666" r:id="rId11"/>
    <p:sldLayoutId id="2147483668" r:id="rId12"/>
    <p:sldLayoutId id="2147483669" r:id="rId13"/>
    <p:sldLayoutId id="2147483674" r:id="rId14"/>
  </p:sldLayoutIdLst>
  <p:transition advClick="0" advTm="31000">
    <p:push dir="r"/>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jp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www.vox.com/22675358/us-car-deaths-year-traffic-covid-pandemic" TargetMode="External"/><Relationship Id="rId2" Type="http://schemas.openxmlformats.org/officeDocument/2006/relationships/notesSlide" Target="../notesSlides/notesSlide17.xml"/><Relationship Id="rId1" Type="http://schemas.openxmlformats.org/officeDocument/2006/relationships/slideLayout" Target="../slideLayouts/slideLayout3.xml"/><Relationship Id="rId6" Type="http://schemas.openxmlformats.org/officeDocument/2006/relationships/hyperlink" Target="http://10.0.4.85/FIE44824.2020.9274275" TargetMode="External"/><Relationship Id="rId5" Type="http://schemas.openxmlformats.org/officeDocument/2006/relationships/hyperlink" Target="https://www.fox2detroit.com/news/despite-less-traffic-on-the-road-new-data-shows-rise-in-crashes-since-pandemic" TargetMode="External"/><Relationship Id="rId4" Type="http://schemas.openxmlformats.org/officeDocument/2006/relationships/hyperlink" Target="https://catalog.data.gov/dataset/traffic-crashes" TargetMode="Externa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hyperlink" Target="https://www.fesliyanstudios.com/royalty-free-music/download/feeling-the-best/484" TargetMode="External"/><Relationship Id="rId5" Type="http://schemas.openxmlformats.org/officeDocument/2006/relationships/hyperlink" Target="https://www.fesliyanstudios.com/royalty-free-music/download/feeling-free/1558" TargetMode="External"/><Relationship Id="rId4"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5">
            <a:alphaModFix/>
          </a:blip>
          <a:stretch>
            <a:fillRect/>
          </a:stretch>
        </a:blipFill>
        <a:effectLst/>
      </p:bgPr>
    </p:bg>
    <p:spTree>
      <p:nvGrpSpPr>
        <p:cNvPr id="1" name="Shape 164"/>
        <p:cNvGrpSpPr/>
        <p:nvPr/>
      </p:nvGrpSpPr>
      <p:grpSpPr>
        <a:xfrm>
          <a:off x="0" y="0"/>
          <a:ext cx="0" cy="0"/>
          <a:chOff x="0" y="0"/>
          <a:chExt cx="0" cy="0"/>
        </a:xfrm>
      </p:grpSpPr>
      <p:sp>
        <p:nvSpPr>
          <p:cNvPr id="7" name="Content Placeholder 5">
            <a:extLst>
              <a:ext uri="{FF2B5EF4-FFF2-40B4-BE49-F238E27FC236}">
                <a16:creationId xmlns:a16="http://schemas.microsoft.com/office/drawing/2014/main" id="{8455D197-995A-46B1-8172-C10082D2D221}"/>
              </a:ext>
            </a:extLst>
          </p:cNvPr>
          <p:cNvSpPr txBox="1">
            <a:spLocks/>
          </p:cNvSpPr>
          <p:nvPr/>
        </p:nvSpPr>
        <p:spPr>
          <a:xfrm>
            <a:off x="352424" y="1042129"/>
            <a:ext cx="8439151" cy="1730588"/>
          </a:xfrm>
          <a:prstGeom prst="rect">
            <a:avLst/>
          </a:prstGeo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buNone/>
            </a:pPr>
            <a:r>
              <a:rPr lang="en-US" sz="4800" dirty="0">
                <a:solidFill>
                  <a:schemeClr val="bg1"/>
                </a:solidFill>
                <a:latin typeface="Calibri" panose="020F0502020204030204" pitchFamily="34" charset="0"/>
                <a:cs typeface="Calibri" panose="020F0502020204030204" pitchFamily="34" charset="0"/>
              </a:rPr>
              <a:t>Final Presentation</a:t>
            </a:r>
          </a:p>
          <a:p>
            <a:pPr marL="0" indent="0" algn="ctr">
              <a:buNone/>
            </a:pPr>
            <a:r>
              <a:rPr lang="en-US" sz="4800" dirty="0">
                <a:solidFill>
                  <a:schemeClr val="bg1"/>
                </a:solidFill>
                <a:latin typeface="Calibri" panose="020F0502020204030204" pitchFamily="34" charset="0"/>
                <a:cs typeface="Calibri" panose="020F0502020204030204" pitchFamily="34" charset="0"/>
              </a:rPr>
              <a:t>Traffic Crashes in the US</a:t>
            </a:r>
          </a:p>
          <a:p>
            <a:pPr marL="0" indent="0" algn="ctr">
              <a:buNone/>
            </a:pPr>
            <a:endParaRPr lang="en-US" sz="4800" dirty="0">
              <a:solidFill>
                <a:schemeClr val="bg1"/>
              </a:solidFill>
            </a:endParaRPr>
          </a:p>
          <a:p>
            <a:pPr rtl="0">
              <a:spcBef>
                <a:spcPts val="0"/>
              </a:spcBef>
              <a:spcAft>
                <a:spcPts val="0"/>
              </a:spcAft>
            </a:pPr>
            <a:r>
              <a:rPr lang="en-US" sz="1800" b="0" i="0" u="none" strike="noStrike" dirty="0">
                <a:solidFill>
                  <a:srgbClr val="F3F3F3"/>
                </a:solidFill>
                <a:effectLst/>
                <a:latin typeface="Times New Roman" panose="02020603050405020304" pitchFamily="18" charset="0"/>
              </a:rPr>
              <a:t>Mentor: Tony </a:t>
            </a:r>
            <a:r>
              <a:rPr lang="en-US" sz="1800" b="0" i="0" u="none" strike="noStrike" dirty="0" err="1">
                <a:solidFill>
                  <a:srgbClr val="F3F3F3"/>
                </a:solidFill>
                <a:effectLst/>
                <a:latin typeface="Times New Roman" panose="02020603050405020304" pitchFamily="18" charset="0"/>
              </a:rPr>
              <a:t>Paek</a:t>
            </a:r>
            <a:endParaRPr lang="en-US" sz="4000" b="0" dirty="0">
              <a:effectLst/>
            </a:endParaRPr>
          </a:p>
          <a:p>
            <a:br>
              <a:rPr lang="en-US" sz="4000" dirty="0"/>
            </a:br>
            <a:endParaRPr lang="en-US" sz="4800" dirty="0">
              <a:solidFill>
                <a:schemeClr val="bg1"/>
              </a:solidFill>
            </a:endParaRPr>
          </a:p>
        </p:txBody>
      </p:sp>
      <p:sp>
        <p:nvSpPr>
          <p:cNvPr id="12" name="Content Placeholder 5">
            <a:extLst>
              <a:ext uri="{FF2B5EF4-FFF2-40B4-BE49-F238E27FC236}">
                <a16:creationId xmlns:a16="http://schemas.microsoft.com/office/drawing/2014/main" id="{C511B2B8-83E6-4F6E-A744-F8383F39D545}"/>
              </a:ext>
            </a:extLst>
          </p:cNvPr>
          <p:cNvSpPr txBox="1">
            <a:spLocks/>
          </p:cNvSpPr>
          <p:nvPr/>
        </p:nvSpPr>
        <p:spPr>
          <a:xfrm>
            <a:off x="352423" y="3118375"/>
            <a:ext cx="8439151" cy="1596814"/>
          </a:xfrm>
          <a:prstGeom prst="rect">
            <a:avLst/>
          </a:prstGeom>
        </p:spPr>
        <p:txBody>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pPr marL="0" indent="0" algn="ctr">
              <a:buNone/>
            </a:pPr>
            <a:r>
              <a:rPr lang="en-US" sz="3200" dirty="0">
                <a:solidFill>
                  <a:schemeClr val="bg1"/>
                </a:solidFill>
                <a:latin typeface="Calibri" panose="020F0502020204030204" pitchFamily="34" charset="0"/>
                <a:cs typeface="Calibri" panose="020F0502020204030204" pitchFamily="34" charset="0"/>
              </a:rPr>
              <a:t>Marwan Ali</a:t>
            </a:r>
          </a:p>
        </p:txBody>
      </p:sp>
      <p:pic>
        <p:nvPicPr>
          <p:cNvPr id="2" name="30-SECONDS-2019-12-29_-_Feeling_The_Best_-_FesliyanStudios.com_-_David_Renda.mp3">
            <a:hlinkClick r:id="" action="ppaction://media"/>
            <a:extLst>
              <a:ext uri="{FF2B5EF4-FFF2-40B4-BE49-F238E27FC236}">
                <a16:creationId xmlns:a16="http://schemas.microsoft.com/office/drawing/2014/main" id="{ED4E9CCF-00ED-4336-9496-D532399A83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267200" y="2266950"/>
            <a:ext cx="609600" cy="609600"/>
          </a:xfrm>
          <a:prstGeom prst="rect">
            <a:avLst/>
          </a:prstGeom>
        </p:spPr>
      </p:pic>
    </p:spTree>
  </p:cSld>
  <p:clrMapOvr>
    <a:masterClrMapping/>
  </p:clrMapOvr>
  <p:transition advClick="0" advTm="4000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11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5" name="Google Shape;385;p46"/>
          <p:cNvSpPr txBox="1">
            <a:spLocks noGrp="1"/>
          </p:cNvSpPr>
          <p:nvPr>
            <p:ph type="ctrTitle" idx="2"/>
          </p:nvPr>
        </p:nvSpPr>
        <p:spPr>
          <a:xfrm>
            <a:off x="1058850" y="2758198"/>
            <a:ext cx="2044500" cy="864299"/>
          </a:xfrm>
          <a:prstGeom prst="rect">
            <a:avLst/>
          </a:prstGeom>
        </p:spPr>
        <p:txBody>
          <a:bodyPr spcFirstLastPara="1" wrap="square" lIns="91425" tIns="91425" rIns="91425" bIns="91425" anchor="b" anchorCtr="0">
            <a:noAutofit/>
          </a:bodyPr>
          <a:lstStyle/>
          <a:p>
            <a:pPr lvl="0"/>
            <a:r>
              <a:rPr lang="en-US" sz="1800" dirty="0">
                <a:latin typeface="Calibri" panose="020F0502020204030204" pitchFamily="34" charset="0"/>
                <a:cs typeface="Calibri" panose="020F0502020204030204" pitchFamily="34" charset="0"/>
              </a:rPr>
              <a:t>Weather Conditions by Total Accidents</a:t>
            </a:r>
            <a:endParaRPr sz="1800" dirty="0">
              <a:latin typeface="Calibri" panose="020F0502020204030204" pitchFamily="34" charset="0"/>
              <a:cs typeface="Calibri" panose="020F0502020204030204" pitchFamily="34" charset="0"/>
            </a:endParaRPr>
          </a:p>
        </p:txBody>
      </p:sp>
      <p:sp>
        <p:nvSpPr>
          <p:cNvPr id="386" name="Google Shape;386;p46"/>
          <p:cNvSpPr txBox="1">
            <a:spLocks noGrp="1"/>
          </p:cNvSpPr>
          <p:nvPr>
            <p:ph type="subTitle" idx="1"/>
          </p:nvPr>
        </p:nvSpPr>
        <p:spPr>
          <a:xfrm>
            <a:off x="1058850" y="3598430"/>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latin typeface="Calibri" panose="020F0502020204030204" pitchFamily="34" charset="0"/>
                <a:cs typeface="Calibri" panose="020F0502020204030204" pitchFamily="34" charset="0"/>
              </a:rPr>
              <a:t>50%</a:t>
            </a:r>
            <a:endParaRPr sz="1600" dirty="0">
              <a:latin typeface="Calibri" panose="020F0502020204030204" pitchFamily="34" charset="0"/>
              <a:cs typeface="Calibri" panose="020F0502020204030204" pitchFamily="34" charset="0"/>
            </a:endParaRPr>
          </a:p>
        </p:txBody>
      </p:sp>
      <p:sp>
        <p:nvSpPr>
          <p:cNvPr id="387" name="Google Shape;387;p46"/>
          <p:cNvSpPr txBox="1">
            <a:spLocks noGrp="1"/>
          </p:cNvSpPr>
          <p:nvPr>
            <p:ph type="ctrTitle" idx="3"/>
          </p:nvPr>
        </p:nvSpPr>
        <p:spPr>
          <a:xfrm>
            <a:off x="3549750" y="2758198"/>
            <a:ext cx="2044500" cy="864299"/>
          </a:xfrm>
          <a:prstGeom prst="rect">
            <a:avLst/>
          </a:prstGeom>
        </p:spPr>
        <p:txBody>
          <a:bodyPr spcFirstLastPara="1" wrap="square" lIns="91425" tIns="91425" rIns="91425" bIns="91425" anchor="b" anchorCtr="0">
            <a:noAutofit/>
          </a:bodyPr>
          <a:lstStyle/>
          <a:p>
            <a:pPr lvl="0"/>
            <a:r>
              <a:rPr lang="en-US" sz="1800" dirty="0">
                <a:latin typeface="Calibri" panose="020F0502020204030204" pitchFamily="34" charset="0"/>
                <a:cs typeface="Calibri" panose="020F0502020204030204" pitchFamily="34" charset="0"/>
              </a:rPr>
              <a:t>The Most Severe Injuries at Different Speeds</a:t>
            </a:r>
            <a:endParaRPr sz="1800" dirty="0">
              <a:latin typeface="Calibri" panose="020F0502020204030204" pitchFamily="34" charset="0"/>
              <a:cs typeface="Calibri" panose="020F0502020204030204" pitchFamily="34" charset="0"/>
            </a:endParaRPr>
          </a:p>
        </p:txBody>
      </p:sp>
      <p:sp>
        <p:nvSpPr>
          <p:cNvPr id="388" name="Google Shape;388;p46"/>
          <p:cNvSpPr txBox="1">
            <a:spLocks noGrp="1"/>
          </p:cNvSpPr>
          <p:nvPr>
            <p:ph type="subTitle" idx="4"/>
          </p:nvPr>
        </p:nvSpPr>
        <p:spPr>
          <a:xfrm>
            <a:off x="3593063" y="3622497"/>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latin typeface="Calibri" panose="020F0502020204030204" pitchFamily="34" charset="0"/>
                <a:cs typeface="Calibri" panose="020F0502020204030204" pitchFamily="34" charset="0"/>
              </a:rPr>
              <a:t>25-35</a:t>
            </a:r>
            <a:endParaRPr sz="1600" dirty="0">
              <a:latin typeface="Calibri" panose="020F0502020204030204" pitchFamily="34" charset="0"/>
              <a:cs typeface="Calibri" panose="020F0502020204030204" pitchFamily="34" charset="0"/>
            </a:endParaRPr>
          </a:p>
        </p:txBody>
      </p:sp>
      <p:sp>
        <p:nvSpPr>
          <p:cNvPr id="389" name="Google Shape;389;p46"/>
          <p:cNvSpPr txBox="1">
            <a:spLocks noGrp="1"/>
          </p:cNvSpPr>
          <p:nvPr>
            <p:ph type="ctrTitle" idx="5"/>
          </p:nvPr>
        </p:nvSpPr>
        <p:spPr>
          <a:xfrm>
            <a:off x="6040650" y="2758199"/>
            <a:ext cx="2044500" cy="864298"/>
          </a:xfrm>
          <a:prstGeom prst="rect">
            <a:avLst/>
          </a:prstGeom>
        </p:spPr>
        <p:txBody>
          <a:bodyPr spcFirstLastPara="1" wrap="square" lIns="91425" tIns="91425" rIns="91425" bIns="91425" anchor="b" anchorCtr="0">
            <a:noAutofit/>
          </a:bodyPr>
          <a:lstStyle/>
          <a:p>
            <a:pPr lvl="0"/>
            <a:r>
              <a:rPr lang="en-US" sz="1800" dirty="0">
                <a:latin typeface="Calibri" panose="020F0502020204030204" pitchFamily="34" charset="0"/>
                <a:cs typeface="Calibri" panose="020F0502020204030204" pitchFamily="34" charset="0"/>
              </a:rPr>
              <a:t>Speed Limits and the Number of Crashes</a:t>
            </a:r>
            <a:endParaRPr sz="1800" dirty="0">
              <a:latin typeface="Calibri" panose="020F0502020204030204" pitchFamily="34" charset="0"/>
              <a:cs typeface="Calibri" panose="020F0502020204030204" pitchFamily="34" charset="0"/>
            </a:endParaRPr>
          </a:p>
        </p:txBody>
      </p:sp>
      <p:sp>
        <p:nvSpPr>
          <p:cNvPr id="390" name="Google Shape;390;p46"/>
          <p:cNvSpPr txBox="1">
            <a:spLocks noGrp="1"/>
          </p:cNvSpPr>
          <p:nvPr>
            <p:ph type="subTitle" idx="6"/>
          </p:nvPr>
        </p:nvSpPr>
        <p:spPr>
          <a:xfrm>
            <a:off x="6111409" y="3622497"/>
            <a:ext cx="2044500" cy="864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a:latin typeface="Calibri" panose="020F0502020204030204" pitchFamily="34" charset="0"/>
                <a:cs typeface="Calibri" panose="020F0502020204030204" pitchFamily="34" charset="0"/>
              </a:rPr>
              <a:t>23-28</a:t>
            </a:r>
            <a:endParaRPr sz="1600" dirty="0">
              <a:latin typeface="Calibri" panose="020F0502020204030204" pitchFamily="34" charset="0"/>
              <a:cs typeface="Calibri" panose="020F0502020204030204" pitchFamily="34" charset="0"/>
            </a:endParaRPr>
          </a:p>
        </p:txBody>
      </p:sp>
      <p:sp>
        <p:nvSpPr>
          <p:cNvPr id="391" name="Google Shape;391;p46"/>
          <p:cNvSpPr/>
          <p:nvPr/>
        </p:nvSpPr>
        <p:spPr>
          <a:xfrm>
            <a:off x="1714200" y="1721500"/>
            <a:ext cx="733800" cy="733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46"/>
          <p:cNvSpPr/>
          <p:nvPr/>
        </p:nvSpPr>
        <p:spPr>
          <a:xfrm>
            <a:off x="4205100" y="1721500"/>
            <a:ext cx="733800" cy="733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46"/>
          <p:cNvSpPr/>
          <p:nvPr/>
        </p:nvSpPr>
        <p:spPr>
          <a:xfrm>
            <a:off x="6696000" y="1721500"/>
            <a:ext cx="733800" cy="7338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6"/>
          <p:cNvSpPr/>
          <p:nvPr/>
        </p:nvSpPr>
        <p:spPr>
          <a:xfrm>
            <a:off x="1842373" y="1849663"/>
            <a:ext cx="477454" cy="477454"/>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 name="Google Shape;395;p46"/>
          <p:cNvGrpSpPr/>
          <p:nvPr/>
        </p:nvGrpSpPr>
        <p:grpSpPr>
          <a:xfrm>
            <a:off x="6824163" y="1860363"/>
            <a:ext cx="455593" cy="456083"/>
            <a:chOff x="3539102" y="2427549"/>
            <a:chExt cx="355099" cy="355481"/>
          </a:xfrm>
        </p:grpSpPr>
        <p:sp>
          <p:nvSpPr>
            <p:cNvPr id="396" name="Google Shape;396;p4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 name="Google Shape;398;p46"/>
          <p:cNvGrpSpPr/>
          <p:nvPr/>
        </p:nvGrpSpPr>
        <p:grpSpPr>
          <a:xfrm>
            <a:off x="4358545" y="1875194"/>
            <a:ext cx="426927" cy="426396"/>
            <a:chOff x="2656907" y="2439293"/>
            <a:chExt cx="332757" cy="332343"/>
          </a:xfrm>
        </p:grpSpPr>
        <p:sp>
          <p:nvSpPr>
            <p:cNvPr id="399" name="Google Shape;399;p46"/>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6"/>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6"/>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6"/>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6"/>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6"/>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6"/>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256;p40">
            <a:extLst>
              <a:ext uri="{FF2B5EF4-FFF2-40B4-BE49-F238E27FC236}">
                <a16:creationId xmlns:a16="http://schemas.microsoft.com/office/drawing/2014/main" id="{B7C2ED9F-F142-4A59-B784-8F2226BD783E}"/>
              </a:ext>
            </a:extLst>
          </p:cNvPr>
          <p:cNvSpPr txBox="1">
            <a:spLocks/>
          </p:cNvSpPr>
          <p:nvPr/>
        </p:nvSpPr>
        <p:spPr>
          <a:xfrm>
            <a:off x="1466385" y="514925"/>
            <a:ext cx="6211229"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3200" dirty="0">
                <a:latin typeface="Calibri" panose="020F0502020204030204" pitchFamily="34" charset="0"/>
                <a:cs typeface="Calibri" panose="020F0502020204030204" pitchFamily="34" charset="0"/>
              </a:rPr>
              <a:t>Supportive Conclusions (Continued)</a:t>
            </a:r>
          </a:p>
        </p:txBody>
      </p:sp>
    </p:spTree>
  </p:cSld>
  <p:clrMapOvr>
    <a:masterClrMapping/>
  </p:clrMapOvr>
  <p:transition advClick="0" advTm="31000">
    <p:push dir="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57"/>
        <p:cNvGrpSpPr/>
        <p:nvPr/>
      </p:nvGrpSpPr>
      <p:grpSpPr>
        <a:xfrm>
          <a:off x="0" y="0"/>
          <a:ext cx="0" cy="0"/>
          <a:chOff x="0" y="0"/>
          <a:chExt cx="0" cy="0"/>
        </a:xfrm>
      </p:grpSpPr>
      <p:sp>
        <p:nvSpPr>
          <p:cNvPr id="559" name="Google Shape;559;p54"/>
          <p:cNvSpPr txBox="1">
            <a:spLocks noGrp="1"/>
          </p:cNvSpPr>
          <p:nvPr>
            <p:ph type="ctrTitle" idx="2"/>
          </p:nvPr>
        </p:nvSpPr>
        <p:spPr>
          <a:xfrm>
            <a:off x="654000" y="3201175"/>
            <a:ext cx="1847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latin typeface="Calibri" panose="020F0502020204030204" pitchFamily="34" charset="0"/>
                <a:cs typeface="Calibri" panose="020F0502020204030204" pitchFamily="34" charset="0"/>
              </a:rPr>
              <a:t>Crash Types</a:t>
            </a:r>
            <a:endParaRPr sz="2000" dirty="0">
              <a:latin typeface="Calibri" panose="020F0502020204030204" pitchFamily="34" charset="0"/>
              <a:cs typeface="Calibri" panose="020F0502020204030204" pitchFamily="34" charset="0"/>
            </a:endParaRPr>
          </a:p>
        </p:txBody>
      </p:sp>
      <p:sp>
        <p:nvSpPr>
          <p:cNvPr id="561" name="Google Shape;561;p54"/>
          <p:cNvSpPr txBox="1">
            <a:spLocks noGrp="1"/>
          </p:cNvSpPr>
          <p:nvPr>
            <p:ph type="ctrTitle" idx="3"/>
          </p:nvPr>
        </p:nvSpPr>
        <p:spPr>
          <a:xfrm>
            <a:off x="2501099" y="3201175"/>
            <a:ext cx="2070901"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000" dirty="0">
                <a:latin typeface="Calibri" panose="020F0502020204030204" pitchFamily="34" charset="0"/>
                <a:cs typeface="Calibri" panose="020F0502020204030204" pitchFamily="34" charset="0"/>
              </a:rPr>
              <a:t>Road Conditions</a:t>
            </a:r>
            <a:endParaRPr sz="2000" dirty="0">
              <a:latin typeface="Calibri" panose="020F0502020204030204" pitchFamily="34" charset="0"/>
              <a:cs typeface="Calibri" panose="020F0502020204030204" pitchFamily="34" charset="0"/>
            </a:endParaRPr>
          </a:p>
        </p:txBody>
      </p:sp>
      <p:sp>
        <p:nvSpPr>
          <p:cNvPr id="563" name="Google Shape;563;p54"/>
          <p:cNvSpPr txBox="1">
            <a:spLocks noGrp="1"/>
          </p:cNvSpPr>
          <p:nvPr>
            <p:ph type="ctrTitle" idx="5"/>
          </p:nvPr>
        </p:nvSpPr>
        <p:spPr>
          <a:xfrm>
            <a:off x="4684980" y="3524853"/>
            <a:ext cx="1847100" cy="563100"/>
          </a:xfrm>
          <a:prstGeom prst="rect">
            <a:avLst/>
          </a:prstGeom>
        </p:spPr>
        <p:txBody>
          <a:bodyPr spcFirstLastPara="1" wrap="square" lIns="91425" tIns="91425" rIns="91425" bIns="91425" anchor="b" anchorCtr="0">
            <a:noAutofit/>
          </a:bodyPr>
          <a:lstStyle/>
          <a:p>
            <a:pPr lvl="0"/>
            <a:r>
              <a:rPr lang="en-US" sz="1800" dirty="0">
                <a:latin typeface="Calibri" panose="020F0502020204030204" pitchFamily="34" charset="0"/>
                <a:cs typeface="Calibri" panose="020F0502020204030204" pitchFamily="34" charset="0"/>
              </a:rPr>
              <a:t>Density Levels of Young</a:t>
            </a:r>
            <a:endParaRPr sz="1800" dirty="0">
              <a:latin typeface="Calibri" panose="020F0502020204030204" pitchFamily="34" charset="0"/>
              <a:cs typeface="Calibri" panose="020F0502020204030204" pitchFamily="34" charset="0"/>
            </a:endParaRPr>
          </a:p>
        </p:txBody>
      </p:sp>
      <p:sp>
        <p:nvSpPr>
          <p:cNvPr id="565" name="Google Shape;565;p54"/>
          <p:cNvSpPr txBox="1">
            <a:spLocks noGrp="1"/>
          </p:cNvSpPr>
          <p:nvPr>
            <p:ph type="ctrTitle" idx="7"/>
          </p:nvPr>
        </p:nvSpPr>
        <p:spPr>
          <a:xfrm>
            <a:off x="6681280" y="3516992"/>
            <a:ext cx="1847100" cy="563100"/>
          </a:xfrm>
          <a:prstGeom prst="rect">
            <a:avLst/>
          </a:prstGeom>
        </p:spPr>
        <p:txBody>
          <a:bodyPr spcFirstLastPara="1" wrap="square" lIns="91425" tIns="91425" rIns="91425" bIns="91425" anchor="b" anchorCtr="0">
            <a:noAutofit/>
          </a:bodyPr>
          <a:lstStyle/>
          <a:p>
            <a:pPr lvl="0"/>
            <a:r>
              <a:rPr lang="en-US" sz="1800" dirty="0">
                <a:latin typeface="Calibri" panose="020F0502020204030204" pitchFamily="34" charset="0"/>
                <a:cs typeface="Calibri" panose="020F0502020204030204" pitchFamily="34" charset="0"/>
              </a:rPr>
              <a:t>Density Levels of Elderly</a:t>
            </a:r>
            <a:endParaRPr sz="1800" dirty="0">
              <a:latin typeface="Calibri" panose="020F0502020204030204" pitchFamily="34" charset="0"/>
              <a:cs typeface="Calibri" panose="020F0502020204030204" pitchFamily="34" charset="0"/>
            </a:endParaRPr>
          </a:p>
        </p:txBody>
      </p:sp>
      <p:sp>
        <p:nvSpPr>
          <p:cNvPr id="567" name="Google Shape;567;p54"/>
          <p:cNvSpPr/>
          <p:nvPr/>
        </p:nvSpPr>
        <p:spPr>
          <a:xfrm>
            <a:off x="1224300" y="1309900"/>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54"/>
          <p:cNvSpPr/>
          <p:nvPr/>
        </p:nvSpPr>
        <p:spPr>
          <a:xfrm>
            <a:off x="5216900" y="1309900"/>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54"/>
          <p:cNvSpPr/>
          <p:nvPr/>
        </p:nvSpPr>
        <p:spPr>
          <a:xfrm>
            <a:off x="3220600" y="2016274"/>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54"/>
          <p:cNvSpPr/>
          <p:nvPr/>
        </p:nvSpPr>
        <p:spPr>
          <a:xfrm>
            <a:off x="7213200" y="2016274"/>
            <a:ext cx="706500" cy="706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1" name="Google Shape;571;p54"/>
          <p:cNvCxnSpPr>
            <a:stCxn id="559" idx="0"/>
            <a:endCxn id="567" idx="4"/>
          </p:cNvCxnSpPr>
          <p:nvPr/>
        </p:nvCxnSpPr>
        <p:spPr>
          <a:xfrm rot="10800000">
            <a:off x="1577550" y="2016475"/>
            <a:ext cx="0" cy="1184700"/>
          </a:xfrm>
          <a:prstGeom prst="straightConnector1">
            <a:avLst/>
          </a:prstGeom>
          <a:noFill/>
          <a:ln w="9525" cap="flat" cmpd="sng">
            <a:solidFill>
              <a:schemeClr val="accent1"/>
            </a:solidFill>
            <a:prstDash val="solid"/>
            <a:round/>
            <a:headEnd type="none" w="med" len="med"/>
            <a:tailEnd type="none" w="med" len="med"/>
          </a:ln>
        </p:spPr>
      </p:cxnSp>
      <p:cxnSp>
        <p:nvCxnSpPr>
          <p:cNvPr id="572" name="Google Shape;572;p54"/>
          <p:cNvCxnSpPr>
            <a:cxnSpLocks/>
            <a:stCxn id="569" idx="4"/>
          </p:cNvCxnSpPr>
          <p:nvPr/>
        </p:nvCxnSpPr>
        <p:spPr>
          <a:xfrm>
            <a:off x="3573850" y="2722774"/>
            <a:ext cx="0" cy="563100"/>
          </a:xfrm>
          <a:prstGeom prst="straightConnector1">
            <a:avLst/>
          </a:prstGeom>
          <a:noFill/>
          <a:ln w="9525" cap="flat" cmpd="sng">
            <a:solidFill>
              <a:schemeClr val="accent1"/>
            </a:solidFill>
            <a:prstDash val="solid"/>
            <a:round/>
            <a:headEnd type="none" w="med" len="med"/>
            <a:tailEnd type="none" w="med" len="med"/>
          </a:ln>
        </p:spPr>
      </p:cxnSp>
      <p:cxnSp>
        <p:nvCxnSpPr>
          <p:cNvPr id="573" name="Google Shape;573;p54"/>
          <p:cNvCxnSpPr>
            <a:cxnSpLocks/>
          </p:cNvCxnSpPr>
          <p:nvPr/>
        </p:nvCxnSpPr>
        <p:spPr>
          <a:xfrm>
            <a:off x="5575594" y="2015910"/>
            <a:ext cx="28521" cy="1396014"/>
          </a:xfrm>
          <a:prstGeom prst="straightConnector1">
            <a:avLst/>
          </a:prstGeom>
          <a:noFill/>
          <a:ln w="9525" cap="flat" cmpd="sng">
            <a:solidFill>
              <a:schemeClr val="accent1"/>
            </a:solidFill>
            <a:prstDash val="solid"/>
            <a:round/>
            <a:headEnd type="none" w="med" len="med"/>
            <a:tailEnd type="none" w="med" len="med"/>
          </a:ln>
        </p:spPr>
      </p:cxnSp>
      <p:cxnSp>
        <p:nvCxnSpPr>
          <p:cNvPr id="574" name="Google Shape;574;p54"/>
          <p:cNvCxnSpPr>
            <a:cxnSpLocks/>
          </p:cNvCxnSpPr>
          <p:nvPr/>
        </p:nvCxnSpPr>
        <p:spPr>
          <a:xfrm>
            <a:off x="7544599" y="2731494"/>
            <a:ext cx="21851" cy="666585"/>
          </a:xfrm>
          <a:prstGeom prst="straightConnector1">
            <a:avLst/>
          </a:prstGeom>
          <a:noFill/>
          <a:ln w="9525" cap="flat" cmpd="sng">
            <a:solidFill>
              <a:schemeClr val="accent1"/>
            </a:solidFill>
            <a:prstDash val="solid"/>
            <a:round/>
            <a:headEnd type="none" w="med" len="med"/>
            <a:tailEnd type="none" w="med" len="med"/>
          </a:ln>
        </p:spPr>
      </p:cxnSp>
      <p:grpSp>
        <p:nvGrpSpPr>
          <p:cNvPr id="575" name="Google Shape;575;p54"/>
          <p:cNvGrpSpPr/>
          <p:nvPr/>
        </p:nvGrpSpPr>
        <p:grpSpPr>
          <a:xfrm>
            <a:off x="1376577" y="1490910"/>
            <a:ext cx="401942" cy="376126"/>
            <a:chOff x="2766264" y="3394042"/>
            <a:chExt cx="294873" cy="275934"/>
          </a:xfrm>
        </p:grpSpPr>
        <p:sp>
          <p:nvSpPr>
            <p:cNvPr id="576" name="Google Shape;576;p54"/>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54"/>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54"/>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54"/>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 name="Google Shape;580;p54"/>
          <p:cNvGrpSpPr/>
          <p:nvPr/>
        </p:nvGrpSpPr>
        <p:grpSpPr>
          <a:xfrm>
            <a:off x="7388009" y="2180091"/>
            <a:ext cx="376090" cy="378881"/>
            <a:chOff x="6571955" y="2919170"/>
            <a:chExt cx="308878" cy="311170"/>
          </a:xfrm>
        </p:grpSpPr>
        <p:sp>
          <p:nvSpPr>
            <p:cNvPr id="581" name="Google Shape;581;p54"/>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54"/>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54"/>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54"/>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54"/>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54"/>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54"/>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54"/>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54"/>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54"/>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 name="Google Shape;591;p54"/>
          <p:cNvGrpSpPr/>
          <p:nvPr/>
        </p:nvGrpSpPr>
        <p:grpSpPr>
          <a:xfrm>
            <a:off x="5364964" y="1456241"/>
            <a:ext cx="410353" cy="410795"/>
            <a:chOff x="3235438" y="1970604"/>
            <a:chExt cx="354363" cy="354745"/>
          </a:xfrm>
        </p:grpSpPr>
        <p:sp>
          <p:nvSpPr>
            <p:cNvPr id="592" name="Google Shape;592;p54"/>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54"/>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54"/>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54"/>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54"/>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54"/>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54"/>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54"/>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54"/>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54"/>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54"/>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54"/>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54"/>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 name="Google Shape;605;p54"/>
          <p:cNvGrpSpPr/>
          <p:nvPr/>
        </p:nvGrpSpPr>
        <p:grpSpPr>
          <a:xfrm>
            <a:off x="3374725" y="2221599"/>
            <a:ext cx="398259" cy="337373"/>
            <a:chOff x="2770052" y="2009628"/>
            <a:chExt cx="327085" cy="277080"/>
          </a:xfrm>
        </p:grpSpPr>
        <p:sp>
          <p:nvSpPr>
            <p:cNvPr id="606" name="Google Shape;606;p54"/>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54"/>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 name="Google Shape;256;p40">
            <a:extLst>
              <a:ext uri="{FF2B5EF4-FFF2-40B4-BE49-F238E27FC236}">
                <a16:creationId xmlns:a16="http://schemas.microsoft.com/office/drawing/2014/main" id="{8960ACBC-9E65-4035-88DF-80A34BB7ADA1}"/>
              </a:ext>
            </a:extLst>
          </p:cNvPr>
          <p:cNvSpPr txBox="1">
            <a:spLocks/>
          </p:cNvSpPr>
          <p:nvPr/>
        </p:nvSpPr>
        <p:spPr>
          <a:xfrm>
            <a:off x="1495479" y="426535"/>
            <a:ext cx="6211229"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3200" dirty="0">
                <a:latin typeface="Calibri" panose="020F0502020204030204" pitchFamily="34" charset="0"/>
                <a:cs typeface="Calibri" panose="020F0502020204030204" pitchFamily="34" charset="0"/>
              </a:rPr>
              <a:t>Supportive Conclusions (Continued)</a:t>
            </a:r>
          </a:p>
        </p:txBody>
      </p:sp>
    </p:spTree>
  </p:cSld>
  <p:clrMapOvr>
    <a:masterClrMapping/>
  </p:clrMapOvr>
  <p:transition advClick="0" advTm="31000">
    <p:push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74" name="Google Shape;374;p45"/>
          <p:cNvSpPr txBox="1">
            <a:spLocks noGrp="1"/>
          </p:cNvSpPr>
          <p:nvPr>
            <p:ph type="title"/>
          </p:nvPr>
        </p:nvSpPr>
        <p:spPr>
          <a:xfrm>
            <a:off x="5807600" y="2669413"/>
            <a:ext cx="2253600" cy="86470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400" dirty="0">
                <a:latin typeface="Calibri" panose="020F0502020204030204" pitchFamily="34" charset="0"/>
                <a:cs typeface="Calibri" panose="020F0502020204030204" pitchFamily="34" charset="0"/>
              </a:rPr>
              <a:t>03:00 PM and 05:00 PM</a:t>
            </a:r>
            <a:endParaRPr lang="en" sz="2400" dirty="0">
              <a:latin typeface="Calibri" panose="020F0502020204030204" pitchFamily="34" charset="0"/>
              <a:cs typeface="Calibri" panose="020F0502020204030204" pitchFamily="34" charset="0"/>
            </a:endParaRPr>
          </a:p>
        </p:txBody>
      </p:sp>
      <p:sp>
        <p:nvSpPr>
          <p:cNvPr id="375" name="Google Shape;375;p45"/>
          <p:cNvSpPr txBox="1"/>
          <p:nvPr/>
        </p:nvSpPr>
        <p:spPr>
          <a:xfrm>
            <a:off x="5665700" y="2267413"/>
            <a:ext cx="2537400" cy="40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dirty="0">
                <a:solidFill>
                  <a:schemeClr val="lt1"/>
                </a:solidFill>
                <a:latin typeface="Calibri" panose="020F0502020204030204" pitchFamily="34" charset="0"/>
                <a:ea typeface="Montserrat"/>
                <a:cs typeface="Calibri" panose="020F0502020204030204" pitchFamily="34" charset="0"/>
                <a:sym typeface="Montserrat"/>
              </a:rPr>
              <a:t>Time of th Most Crashes </a:t>
            </a:r>
            <a:endParaRPr sz="1600" dirty="0">
              <a:solidFill>
                <a:schemeClr val="lt1"/>
              </a:solidFill>
              <a:latin typeface="Calibri" panose="020F0502020204030204" pitchFamily="34" charset="0"/>
              <a:ea typeface="Montserrat"/>
              <a:cs typeface="Calibri" panose="020F0502020204030204" pitchFamily="34" charset="0"/>
              <a:sym typeface="Montserrat"/>
            </a:endParaRPr>
          </a:p>
        </p:txBody>
      </p:sp>
      <p:sp>
        <p:nvSpPr>
          <p:cNvPr id="15" name="Google Shape;466;p51">
            <a:extLst>
              <a:ext uri="{FF2B5EF4-FFF2-40B4-BE49-F238E27FC236}">
                <a16:creationId xmlns:a16="http://schemas.microsoft.com/office/drawing/2014/main" id="{66CDDC22-1FC4-48C9-B437-350C58CDB3DB}"/>
              </a:ext>
            </a:extLst>
          </p:cNvPr>
          <p:cNvSpPr txBox="1">
            <a:spLocks/>
          </p:cNvSpPr>
          <p:nvPr/>
        </p:nvSpPr>
        <p:spPr>
          <a:xfrm>
            <a:off x="857825" y="1024358"/>
            <a:ext cx="3702181" cy="7388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pPr algn="l"/>
            <a:r>
              <a:rPr lang="en-US" sz="1800" b="1" dirty="0">
                <a:solidFill>
                  <a:schemeClr val="accent1"/>
                </a:solidFill>
                <a:latin typeface="Calibri" panose="020F0502020204030204" pitchFamily="34" charset="0"/>
                <a:ea typeface="Lato"/>
                <a:cs typeface="Calibri" panose="020F0502020204030204" pitchFamily="34" charset="0"/>
                <a:sym typeface="Lato"/>
              </a:rPr>
              <a:t>Figure 3</a:t>
            </a:r>
            <a:br>
              <a:rPr lang="en-US" sz="1800" b="1" dirty="0">
                <a:solidFill>
                  <a:schemeClr val="accent1"/>
                </a:solidFill>
                <a:latin typeface="Calibri" panose="020F0502020204030204" pitchFamily="34" charset="0"/>
                <a:ea typeface="Lato"/>
                <a:cs typeface="Calibri" panose="020F0502020204030204" pitchFamily="34" charset="0"/>
                <a:sym typeface="Lato"/>
              </a:rPr>
            </a:br>
            <a:r>
              <a:rPr lang="en-US" sz="1800" i="1" dirty="0">
                <a:solidFill>
                  <a:schemeClr val="accent1"/>
                </a:solidFill>
                <a:latin typeface="Calibri" panose="020F0502020204030204" pitchFamily="34" charset="0"/>
                <a:ea typeface="Lato"/>
                <a:cs typeface="Calibri" panose="020F0502020204030204" pitchFamily="34" charset="0"/>
                <a:sym typeface="Lato"/>
              </a:rPr>
              <a:t>The Path Diagram of Model Two</a:t>
            </a:r>
          </a:p>
        </p:txBody>
      </p:sp>
      <p:sp>
        <p:nvSpPr>
          <p:cNvPr id="11" name="Google Shape;256;p40">
            <a:extLst>
              <a:ext uri="{FF2B5EF4-FFF2-40B4-BE49-F238E27FC236}">
                <a16:creationId xmlns:a16="http://schemas.microsoft.com/office/drawing/2014/main" id="{37C80965-D9DC-4D93-9D33-37048B65A759}"/>
              </a:ext>
            </a:extLst>
          </p:cNvPr>
          <p:cNvSpPr txBox="1">
            <a:spLocks/>
          </p:cNvSpPr>
          <p:nvPr/>
        </p:nvSpPr>
        <p:spPr>
          <a:xfrm>
            <a:off x="1466385" y="514925"/>
            <a:ext cx="6211229"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3200" dirty="0">
                <a:latin typeface="Calibri" panose="020F0502020204030204" pitchFamily="34" charset="0"/>
                <a:cs typeface="Calibri" panose="020F0502020204030204" pitchFamily="34" charset="0"/>
              </a:rPr>
              <a:t>Supportive Conclusions (Continued)</a:t>
            </a:r>
          </a:p>
        </p:txBody>
      </p:sp>
      <p:pic>
        <p:nvPicPr>
          <p:cNvPr id="12" name="Picture 11">
            <a:extLst>
              <a:ext uri="{FF2B5EF4-FFF2-40B4-BE49-F238E27FC236}">
                <a16:creationId xmlns:a16="http://schemas.microsoft.com/office/drawing/2014/main" id="{45AC505C-3BE0-4121-A9CD-6ABA9B1C3E1D}"/>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928775" y="2044744"/>
            <a:ext cx="4665975" cy="2525338"/>
          </a:xfrm>
          <a:prstGeom prst="rect">
            <a:avLst/>
          </a:prstGeom>
          <a:noFill/>
          <a:ln>
            <a:noFill/>
          </a:ln>
        </p:spPr>
      </p:pic>
    </p:spTree>
  </p:cSld>
  <p:clrMapOvr>
    <a:masterClrMapping/>
  </p:clrMapOvr>
  <p:transition advClick="0" advTm="31000">
    <p:push dir="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37"/>
        <p:cNvGrpSpPr/>
        <p:nvPr/>
      </p:nvGrpSpPr>
      <p:grpSpPr>
        <a:xfrm>
          <a:off x="0" y="0"/>
          <a:ext cx="0" cy="0"/>
          <a:chOff x="0" y="0"/>
          <a:chExt cx="0" cy="0"/>
        </a:xfrm>
      </p:grpSpPr>
      <p:sp>
        <p:nvSpPr>
          <p:cNvPr id="641" name="Google Shape;641;p56"/>
          <p:cNvSpPr txBox="1">
            <a:spLocks noGrp="1"/>
          </p:cNvSpPr>
          <p:nvPr>
            <p:ph type="ctrTitle" idx="4294967295"/>
          </p:nvPr>
        </p:nvSpPr>
        <p:spPr>
          <a:xfrm>
            <a:off x="2963400" y="1677259"/>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0" dirty="0">
                <a:solidFill>
                  <a:schemeClr val="accent1"/>
                </a:solidFill>
                <a:latin typeface="Calibri" panose="020F0502020204030204" pitchFamily="34" charset="0"/>
                <a:ea typeface="Montserrat ExtraLight"/>
                <a:cs typeface="Calibri" panose="020F0502020204030204" pitchFamily="34" charset="0"/>
                <a:sym typeface="Montserrat ExtraLight"/>
              </a:rPr>
              <a:t>Model One</a:t>
            </a:r>
            <a:endParaRPr sz="2000" b="0" dirty="0">
              <a:solidFill>
                <a:schemeClr val="accent1"/>
              </a:solidFill>
              <a:latin typeface="Calibri" panose="020F0502020204030204" pitchFamily="34" charset="0"/>
              <a:ea typeface="Montserrat ExtraLight"/>
              <a:cs typeface="Calibri" panose="020F0502020204030204" pitchFamily="34" charset="0"/>
              <a:sym typeface="Montserrat ExtraLight"/>
            </a:endParaRPr>
          </a:p>
        </p:txBody>
      </p:sp>
      <p:sp>
        <p:nvSpPr>
          <p:cNvPr id="642" name="Google Shape;642;p56"/>
          <p:cNvSpPr txBox="1">
            <a:spLocks noGrp="1"/>
          </p:cNvSpPr>
          <p:nvPr>
            <p:ph type="subTitle" idx="4294967295"/>
          </p:nvPr>
        </p:nvSpPr>
        <p:spPr>
          <a:xfrm>
            <a:off x="2848349" y="2058334"/>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Calibri" panose="020F0502020204030204" pitchFamily="34" charset="0"/>
                <a:cs typeface="Calibri" panose="020F0502020204030204" pitchFamily="34" charset="0"/>
              </a:rPr>
              <a:t>Liner Regression</a:t>
            </a:r>
            <a:endParaRPr dirty="0">
              <a:latin typeface="Calibri" panose="020F0502020204030204" pitchFamily="34" charset="0"/>
              <a:cs typeface="Calibri" panose="020F0502020204030204" pitchFamily="34" charset="0"/>
            </a:endParaRPr>
          </a:p>
        </p:txBody>
      </p:sp>
      <p:sp>
        <p:nvSpPr>
          <p:cNvPr id="643" name="Google Shape;643;p56"/>
          <p:cNvSpPr txBox="1">
            <a:spLocks noGrp="1"/>
          </p:cNvSpPr>
          <p:nvPr>
            <p:ph type="ctrTitle" idx="4294967295"/>
          </p:nvPr>
        </p:nvSpPr>
        <p:spPr>
          <a:xfrm>
            <a:off x="4157771" y="2876846"/>
            <a:ext cx="2013900" cy="426600"/>
          </a:xfrm>
          <a:prstGeom prst="rect">
            <a:avLst/>
          </a:prstGeom>
        </p:spPr>
        <p:txBody>
          <a:bodyPr spcFirstLastPara="1" wrap="square" lIns="91425" tIns="91425" rIns="91425" bIns="91425" anchor="t" anchorCtr="0">
            <a:noAutofit/>
          </a:bodyPr>
          <a:lstStyle/>
          <a:p>
            <a:pPr lvl="0"/>
            <a:r>
              <a:rPr lang="en" sz="2000" b="0" dirty="0">
                <a:solidFill>
                  <a:schemeClr val="accent1"/>
                </a:solidFill>
                <a:latin typeface="Calibri" panose="020F0502020204030204" pitchFamily="34" charset="0"/>
                <a:ea typeface="Montserrat ExtraLight"/>
                <a:cs typeface="Calibri" panose="020F0502020204030204" pitchFamily="34" charset="0"/>
                <a:sym typeface="Montserrat ExtraLight"/>
              </a:rPr>
              <a:t>Model Two</a:t>
            </a:r>
            <a:endParaRPr sz="2000" b="0" dirty="0">
              <a:solidFill>
                <a:schemeClr val="accent1"/>
              </a:solidFill>
              <a:latin typeface="Calibri" panose="020F0502020204030204" pitchFamily="34" charset="0"/>
              <a:ea typeface="Montserrat ExtraLight"/>
              <a:cs typeface="Calibri" panose="020F0502020204030204" pitchFamily="34" charset="0"/>
              <a:sym typeface="Montserrat ExtraLight"/>
            </a:endParaRPr>
          </a:p>
        </p:txBody>
      </p:sp>
      <p:sp>
        <p:nvSpPr>
          <p:cNvPr id="644" name="Google Shape;644;p56"/>
          <p:cNvSpPr txBox="1">
            <a:spLocks noGrp="1"/>
          </p:cNvSpPr>
          <p:nvPr>
            <p:ph type="subTitle" idx="4294967295"/>
          </p:nvPr>
        </p:nvSpPr>
        <p:spPr>
          <a:xfrm>
            <a:off x="4079950" y="3374134"/>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Calibri" panose="020F0502020204030204" pitchFamily="34" charset="0"/>
                <a:cs typeface="Calibri" panose="020F0502020204030204" pitchFamily="34" charset="0"/>
              </a:rPr>
              <a:t>Logistic Regession</a:t>
            </a:r>
            <a:endParaRPr dirty="0">
              <a:latin typeface="Calibri" panose="020F0502020204030204" pitchFamily="34" charset="0"/>
              <a:cs typeface="Calibri" panose="020F0502020204030204" pitchFamily="34" charset="0"/>
            </a:endParaRPr>
          </a:p>
        </p:txBody>
      </p:sp>
      <p:sp>
        <p:nvSpPr>
          <p:cNvPr id="645" name="Google Shape;645;p56"/>
          <p:cNvSpPr txBox="1">
            <a:spLocks noGrp="1"/>
          </p:cNvSpPr>
          <p:nvPr>
            <p:ph type="ctrTitle" idx="4294967295"/>
          </p:nvPr>
        </p:nvSpPr>
        <p:spPr>
          <a:xfrm>
            <a:off x="5260275" y="3965096"/>
            <a:ext cx="2013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000" b="0" dirty="0">
                <a:solidFill>
                  <a:schemeClr val="accent1"/>
                </a:solidFill>
                <a:latin typeface="Calibri" panose="020F0502020204030204" pitchFamily="34" charset="0"/>
                <a:ea typeface="Montserrat ExtraLight"/>
                <a:cs typeface="Calibri" panose="020F0502020204030204" pitchFamily="34" charset="0"/>
                <a:sym typeface="Montserrat ExtraLight"/>
              </a:rPr>
              <a:t>Model Three</a:t>
            </a:r>
            <a:endParaRPr sz="2000" b="0" dirty="0">
              <a:solidFill>
                <a:schemeClr val="accent1"/>
              </a:solidFill>
              <a:latin typeface="Calibri" panose="020F0502020204030204" pitchFamily="34" charset="0"/>
              <a:ea typeface="Montserrat ExtraLight"/>
              <a:cs typeface="Calibri" panose="020F0502020204030204" pitchFamily="34" charset="0"/>
              <a:sym typeface="Montserrat ExtraLight"/>
            </a:endParaRPr>
          </a:p>
        </p:txBody>
      </p:sp>
      <p:sp>
        <p:nvSpPr>
          <p:cNvPr id="646" name="Google Shape;646;p56"/>
          <p:cNvSpPr txBox="1">
            <a:spLocks noGrp="1"/>
          </p:cNvSpPr>
          <p:nvPr>
            <p:ph type="subTitle" idx="4294967295"/>
          </p:nvPr>
        </p:nvSpPr>
        <p:spPr>
          <a:xfrm>
            <a:off x="5260275" y="4299589"/>
            <a:ext cx="3447300" cy="393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dirty="0">
                <a:latin typeface="Calibri" panose="020F0502020204030204" pitchFamily="34" charset="0"/>
                <a:cs typeface="Calibri" panose="020F0502020204030204" pitchFamily="34" charset="0"/>
              </a:rPr>
              <a:t>K-Nearest Neighbor</a:t>
            </a:r>
            <a:endParaRPr dirty="0">
              <a:latin typeface="Calibri" panose="020F0502020204030204" pitchFamily="34" charset="0"/>
              <a:cs typeface="Calibri" panose="020F0502020204030204" pitchFamily="34" charset="0"/>
            </a:endParaRPr>
          </a:p>
        </p:txBody>
      </p:sp>
      <p:cxnSp>
        <p:nvCxnSpPr>
          <p:cNvPr id="648" name="Google Shape;648;p56"/>
          <p:cNvCxnSpPr>
            <a:cxnSpLocks/>
          </p:cNvCxnSpPr>
          <p:nvPr/>
        </p:nvCxnSpPr>
        <p:spPr>
          <a:xfrm rot="10800000">
            <a:off x="0" y="1890559"/>
            <a:ext cx="2963400" cy="0"/>
          </a:xfrm>
          <a:prstGeom prst="straightConnector1">
            <a:avLst/>
          </a:prstGeom>
          <a:noFill/>
          <a:ln w="9525" cap="flat" cmpd="sng">
            <a:solidFill>
              <a:schemeClr val="accent1"/>
            </a:solidFill>
            <a:prstDash val="solid"/>
            <a:round/>
            <a:headEnd type="none" w="med" len="med"/>
            <a:tailEnd type="none" w="med" len="med"/>
          </a:ln>
        </p:spPr>
      </p:cxnSp>
      <p:cxnSp>
        <p:nvCxnSpPr>
          <p:cNvPr id="649" name="Google Shape;649;p56"/>
          <p:cNvCxnSpPr>
            <a:cxnSpLocks/>
          </p:cNvCxnSpPr>
          <p:nvPr/>
        </p:nvCxnSpPr>
        <p:spPr>
          <a:xfrm rot="10800000">
            <a:off x="-116450" y="3124897"/>
            <a:ext cx="4196400" cy="0"/>
          </a:xfrm>
          <a:prstGeom prst="straightConnector1">
            <a:avLst/>
          </a:prstGeom>
          <a:noFill/>
          <a:ln w="9525" cap="flat" cmpd="sng">
            <a:solidFill>
              <a:schemeClr val="accent1"/>
            </a:solidFill>
            <a:prstDash val="solid"/>
            <a:round/>
            <a:headEnd type="none" w="med" len="med"/>
            <a:tailEnd type="none" w="med" len="med"/>
          </a:ln>
        </p:spPr>
      </p:cxnSp>
      <p:cxnSp>
        <p:nvCxnSpPr>
          <p:cNvPr id="650" name="Google Shape;650;p56"/>
          <p:cNvCxnSpPr>
            <a:cxnSpLocks/>
          </p:cNvCxnSpPr>
          <p:nvPr/>
        </p:nvCxnSpPr>
        <p:spPr>
          <a:xfrm rot="10800000">
            <a:off x="-61551" y="4265908"/>
            <a:ext cx="5369700" cy="0"/>
          </a:xfrm>
          <a:prstGeom prst="straightConnector1">
            <a:avLst/>
          </a:prstGeom>
          <a:noFill/>
          <a:ln w="9525" cap="flat" cmpd="sng">
            <a:solidFill>
              <a:schemeClr val="accent1"/>
            </a:solidFill>
            <a:prstDash val="solid"/>
            <a:round/>
            <a:headEnd type="none" w="med" len="med"/>
            <a:tailEnd type="none" w="med" len="med"/>
          </a:ln>
        </p:spPr>
      </p:cxnSp>
      <p:sp>
        <p:nvSpPr>
          <p:cNvPr id="16" name="Google Shape;256;p40">
            <a:extLst>
              <a:ext uri="{FF2B5EF4-FFF2-40B4-BE49-F238E27FC236}">
                <a16:creationId xmlns:a16="http://schemas.microsoft.com/office/drawing/2014/main" id="{AC9D49C6-7647-414E-89FE-AF3BE5055A25}"/>
              </a:ext>
            </a:extLst>
          </p:cNvPr>
          <p:cNvSpPr txBox="1">
            <a:spLocks/>
          </p:cNvSpPr>
          <p:nvPr/>
        </p:nvSpPr>
        <p:spPr>
          <a:xfrm>
            <a:off x="1466385" y="514925"/>
            <a:ext cx="6211229"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3200" dirty="0">
                <a:latin typeface="Calibri" panose="020F0502020204030204" pitchFamily="34" charset="0"/>
                <a:cs typeface="Calibri" panose="020F0502020204030204" pitchFamily="34" charset="0"/>
              </a:rPr>
              <a:t>Supportive Conclusions (Continued)</a:t>
            </a:r>
          </a:p>
        </p:txBody>
      </p:sp>
    </p:spTree>
  </p:cSld>
  <p:clrMapOvr>
    <a:masterClrMapping/>
  </p:clrMapOvr>
  <p:transition advClick="0" advTm="31000">
    <p:push dir="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74" name="Google Shape;374;p45"/>
          <p:cNvSpPr txBox="1">
            <a:spLocks noGrp="1"/>
          </p:cNvSpPr>
          <p:nvPr>
            <p:ph type="title"/>
          </p:nvPr>
        </p:nvSpPr>
        <p:spPr>
          <a:xfrm>
            <a:off x="5807600" y="2669413"/>
            <a:ext cx="2253600" cy="86470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400" dirty="0">
                <a:latin typeface="Calibri" panose="020F0502020204030204" pitchFamily="34" charset="0"/>
                <a:cs typeface="Calibri" panose="020F0502020204030204" pitchFamily="34" charset="0"/>
              </a:rPr>
              <a:t>96% Accuracy Level</a:t>
            </a:r>
            <a:endParaRPr lang="en" sz="2400" dirty="0">
              <a:latin typeface="Calibri" panose="020F0502020204030204" pitchFamily="34" charset="0"/>
              <a:cs typeface="Calibri" panose="020F0502020204030204" pitchFamily="34" charset="0"/>
            </a:endParaRPr>
          </a:p>
        </p:txBody>
      </p:sp>
      <p:sp>
        <p:nvSpPr>
          <p:cNvPr id="375" name="Google Shape;375;p45"/>
          <p:cNvSpPr txBox="1"/>
          <p:nvPr/>
        </p:nvSpPr>
        <p:spPr>
          <a:xfrm>
            <a:off x="5665700" y="2267413"/>
            <a:ext cx="2537400" cy="402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US" sz="1800" dirty="0">
                <a:solidFill>
                  <a:schemeClr val="bg1"/>
                </a:solidFill>
                <a:latin typeface="Calibri" panose="020F0502020204030204" pitchFamily="34" charset="0"/>
                <a:cs typeface="Calibri" panose="020F0502020204030204" pitchFamily="34" charset="0"/>
              </a:rPr>
              <a:t>K-Nearest Neighbor</a:t>
            </a:r>
          </a:p>
        </p:txBody>
      </p:sp>
      <p:sp>
        <p:nvSpPr>
          <p:cNvPr id="15" name="Google Shape;466;p51">
            <a:extLst>
              <a:ext uri="{FF2B5EF4-FFF2-40B4-BE49-F238E27FC236}">
                <a16:creationId xmlns:a16="http://schemas.microsoft.com/office/drawing/2014/main" id="{66CDDC22-1FC4-48C9-B437-350C58CDB3DB}"/>
              </a:ext>
            </a:extLst>
          </p:cNvPr>
          <p:cNvSpPr txBox="1">
            <a:spLocks/>
          </p:cNvSpPr>
          <p:nvPr/>
        </p:nvSpPr>
        <p:spPr>
          <a:xfrm>
            <a:off x="857825" y="1024358"/>
            <a:ext cx="3702181" cy="7388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pPr algn="l"/>
            <a:r>
              <a:rPr lang="en-US" sz="1800" b="1" dirty="0">
                <a:solidFill>
                  <a:schemeClr val="accent1"/>
                </a:solidFill>
                <a:latin typeface="Calibri" panose="020F0502020204030204" pitchFamily="34" charset="0"/>
                <a:ea typeface="Lato"/>
                <a:cs typeface="Calibri" panose="020F0502020204030204" pitchFamily="34" charset="0"/>
                <a:sym typeface="Lato"/>
              </a:rPr>
              <a:t>Figure 4</a:t>
            </a:r>
            <a:br>
              <a:rPr lang="en-US" sz="1800" b="1" dirty="0">
                <a:solidFill>
                  <a:schemeClr val="accent1"/>
                </a:solidFill>
                <a:latin typeface="Calibri" panose="020F0502020204030204" pitchFamily="34" charset="0"/>
                <a:ea typeface="Lato"/>
                <a:cs typeface="Calibri" panose="020F0502020204030204" pitchFamily="34" charset="0"/>
                <a:sym typeface="Lato"/>
              </a:rPr>
            </a:br>
            <a:r>
              <a:rPr lang="en-US" sz="1800" i="1" dirty="0">
                <a:solidFill>
                  <a:schemeClr val="accent1"/>
                </a:solidFill>
                <a:latin typeface="Calibri" panose="020F0502020204030204" pitchFamily="34" charset="0"/>
                <a:ea typeface="Lato"/>
                <a:cs typeface="Calibri" panose="020F0502020204030204" pitchFamily="34" charset="0"/>
                <a:sym typeface="Lato"/>
              </a:rPr>
              <a:t>The Accuracy Plot</a:t>
            </a:r>
          </a:p>
        </p:txBody>
      </p:sp>
      <p:sp>
        <p:nvSpPr>
          <p:cNvPr id="11" name="Google Shape;256;p40">
            <a:extLst>
              <a:ext uri="{FF2B5EF4-FFF2-40B4-BE49-F238E27FC236}">
                <a16:creationId xmlns:a16="http://schemas.microsoft.com/office/drawing/2014/main" id="{37C80965-D9DC-4D93-9D33-37048B65A759}"/>
              </a:ext>
            </a:extLst>
          </p:cNvPr>
          <p:cNvSpPr txBox="1">
            <a:spLocks/>
          </p:cNvSpPr>
          <p:nvPr/>
        </p:nvSpPr>
        <p:spPr>
          <a:xfrm>
            <a:off x="1466385" y="514925"/>
            <a:ext cx="6211229"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3200" dirty="0">
                <a:latin typeface="Calibri" panose="020F0502020204030204" pitchFamily="34" charset="0"/>
                <a:cs typeface="Calibri" panose="020F0502020204030204" pitchFamily="34" charset="0"/>
              </a:rPr>
              <a:t>Supportive Conclusions (Continued)</a:t>
            </a:r>
          </a:p>
        </p:txBody>
      </p:sp>
      <p:pic>
        <p:nvPicPr>
          <p:cNvPr id="7" name="Picture 6">
            <a:extLst>
              <a:ext uri="{FF2B5EF4-FFF2-40B4-BE49-F238E27FC236}">
                <a16:creationId xmlns:a16="http://schemas.microsoft.com/office/drawing/2014/main" id="{0DF6996A-D289-44CF-804B-2DF5867D70AE}"/>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857825" y="2007741"/>
            <a:ext cx="4657758" cy="2389161"/>
          </a:xfrm>
          <a:prstGeom prst="rect">
            <a:avLst/>
          </a:prstGeom>
          <a:noFill/>
          <a:ln>
            <a:noFill/>
          </a:ln>
        </p:spPr>
      </p:pic>
    </p:spTree>
    <p:extLst>
      <p:ext uri="{BB962C8B-B14F-4D97-AF65-F5344CB8AC3E}">
        <p14:creationId xmlns:p14="http://schemas.microsoft.com/office/powerpoint/2010/main" val="2615069512"/>
      </p:ext>
    </p:extLst>
  </p:cSld>
  <p:clrMapOvr>
    <a:masterClrMapping/>
  </p:clrMapOvr>
  <p:transition advClick="0" advTm="31000">
    <p:push dir="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7" name="Google Shape;427;p48"/>
          <p:cNvSpPr txBox="1">
            <a:spLocks noGrp="1"/>
          </p:cNvSpPr>
          <p:nvPr>
            <p:ph type="ctrTitle" idx="3"/>
          </p:nvPr>
        </p:nvSpPr>
        <p:spPr>
          <a:xfrm>
            <a:off x="5239150" y="1856699"/>
            <a:ext cx="2299500" cy="1058936"/>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latin typeface="Calibri" panose="020F0502020204030204" pitchFamily="34" charset="0"/>
                <a:cs typeface="Calibri" panose="020F0502020204030204" pitchFamily="34" charset="0"/>
              </a:rPr>
              <a:t>Apply the same approach to  different datasets.</a:t>
            </a:r>
            <a:endParaRPr sz="2000" dirty="0">
              <a:latin typeface="Calibri" panose="020F0502020204030204" pitchFamily="34" charset="0"/>
              <a:cs typeface="Calibri" panose="020F0502020204030204" pitchFamily="34" charset="0"/>
            </a:endParaRPr>
          </a:p>
        </p:txBody>
      </p:sp>
      <p:sp>
        <p:nvSpPr>
          <p:cNvPr id="13" name="Google Shape;665;p58">
            <a:extLst>
              <a:ext uri="{FF2B5EF4-FFF2-40B4-BE49-F238E27FC236}">
                <a16:creationId xmlns:a16="http://schemas.microsoft.com/office/drawing/2014/main" id="{778EF5D2-4685-43DE-B696-C047E91B53E9}"/>
              </a:ext>
            </a:extLst>
          </p:cNvPr>
          <p:cNvSpPr txBox="1">
            <a:spLocks/>
          </p:cNvSpPr>
          <p:nvPr/>
        </p:nvSpPr>
        <p:spPr>
          <a:xfrm>
            <a:off x="1176454" y="494513"/>
            <a:ext cx="6791092"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3200" dirty="0">
                <a:latin typeface="Calibri" panose="020F0502020204030204" pitchFamily="34" charset="0"/>
                <a:cs typeface="Calibri" panose="020F0502020204030204" pitchFamily="34" charset="0"/>
              </a:rPr>
              <a:t>Recommendations for Improvements</a:t>
            </a:r>
          </a:p>
        </p:txBody>
      </p:sp>
      <p:sp>
        <p:nvSpPr>
          <p:cNvPr id="14" name="Google Shape;206;p35">
            <a:extLst>
              <a:ext uri="{FF2B5EF4-FFF2-40B4-BE49-F238E27FC236}">
                <a16:creationId xmlns:a16="http://schemas.microsoft.com/office/drawing/2014/main" id="{5F1C87DD-CB2D-40D2-91CF-EC52DE908283}"/>
              </a:ext>
            </a:extLst>
          </p:cNvPr>
          <p:cNvSpPr txBox="1">
            <a:spLocks/>
          </p:cNvSpPr>
          <p:nvPr/>
        </p:nvSpPr>
        <p:spPr>
          <a:xfrm>
            <a:off x="514197" y="360990"/>
            <a:ext cx="879705" cy="774945"/>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9pPr>
          </a:lstStyle>
          <a:p>
            <a:pPr algn="l"/>
            <a:r>
              <a:rPr lang="en" sz="4800" dirty="0">
                <a:latin typeface="Calibri" panose="020F0502020204030204" pitchFamily="34" charset="0"/>
                <a:cs typeface="Calibri" panose="020F0502020204030204" pitchFamily="34" charset="0"/>
              </a:rPr>
              <a:t>04</a:t>
            </a:r>
          </a:p>
        </p:txBody>
      </p:sp>
      <p:grpSp>
        <p:nvGrpSpPr>
          <p:cNvPr id="18" name="Google Shape;711;p60">
            <a:extLst>
              <a:ext uri="{FF2B5EF4-FFF2-40B4-BE49-F238E27FC236}">
                <a16:creationId xmlns:a16="http://schemas.microsoft.com/office/drawing/2014/main" id="{18DD51FA-9535-4DAE-BA9F-545E44C4FB15}"/>
              </a:ext>
            </a:extLst>
          </p:cNvPr>
          <p:cNvGrpSpPr/>
          <p:nvPr/>
        </p:nvGrpSpPr>
        <p:grpSpPr>
          <a:xfrm>
            <a:off x="514197" y="1317948"/>
            <a:ext cx="4117300" cy="3195373"/>
            <a:chOff x="0" y="1272375"/>
            <a:chExt cx="4117300" cy="3195373"/>
          </a:xfrm>
        </p:grpSpPr>
        <p:pic>
          <p:nvPicPr>
            <p:cNvPr id="19" name="Google Shape;712;p60">
              <a:extLst>
                <a:ext uri="{FF2B5EF4-FFF2-40B4-BE49-F238E27FC236}">
                  <a16:creationId xmlns:a16="http://schemas.microsoft.com/office/drawing/2014/main" id="{3A3F1AFC-27CA-459C-BC7D-1467C44D98C4}"/>
                </a:ext>
              </a:extLst>
            </p:cNvPr>
            <p:cNvPicPr preferRelativeResize="0"/>
            <p:nvPr/>
          </p:nvPicPr>
          <p:blipFill rotWithShape="1">
            <a:blip r:embed="rId3">
              <a:alphaModFix/>
            </a:blip>
            <a:srcRect l="14104"/>
            <a:stretch/>
          </p:blipFill>
          <p:spPr>
            <a:xfrm>
              <a:off x="0" y="1272375"/>
              <a:ext cx="4117300" cy="3195373"/>
            </a:xfrm>
            <a:prstGeom prst="rect">
              <a:avLst/>
            </a:prstGeom>
            <a:noFill/>
            <a:ln>
              <a:noFill/>
            </a:ln>
          </p:spPr>
        </p:pic>
        <p:sp>
          <p:nvSpPr>
            <p:cNvPr id="20" name="Google Shape;713;p60">
              <a:extLst>
                <a:ext uri="{FF2B5EF4-FFF2-40B4-BE49-F238E27FC236}">
                  <a16:creationId xmlns:a16="http://schemas.microsoft.com/office/drawing/2014/main" id="{DBB10B35-2D32-4D5E-AD3E-0C349A8DEF39}"/>
                </a:ext>
              </a:extLst>
            </p:cNvPr>
            <p:cNvSpPr/>
            <p:nvPr/>
          </p:nvSpPr>
          <p:spPr>
            <a:xfrm>
              <a:off x="0" y="1811125"/>
              <a:ext cx="4117200" cy="265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24" name="Google Shape;427;p48">
            <a:extLst>
              <a:ext uri="{FF2B5EF4-FFF2-40B4-BE49-F238E27FC236}">
                <a16:creationId xmlns:a16="http://schemas.microsoft.com/office/drawing/2014/main" id="{09904C0E-5DD6-413A-AEB6-5FD55013DF6E}"/>
              </a:ext>
            </a:extLst>
          </p:cNvPr>
          <p:cNvSpPr txBox="1">
            <a:spLocks/>
          </p:cNvSpPr>
          <p:nvPr/>
        </p:nvSpPr>
        <p:spPr>
          <a:xfrm>
            <a:off x="5239150" y="3188284"/>
            <a:ext cx="2299500" cy="1058936"/>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9pPr>
          </a:lstStyle>
          <a:p>
            <a:r>
              <a:rPr lang="en-US" sz="2000" dirty="0">
                <a:latin typeface="Calibri" panose="020F0502020204030204" pitchFamily="34" charset="0"/>
                <a:cs typeface="Calibri" panose="020F0502020204030204" pitchFamily="34" charset="0"/>
              </a:rPr>
              <a:t>Apply different approaches to the same dataset</a:t>
            </a:r>
          </a:p>
        </p:txBody>
      </p:sp>
    </p:spTree>
  </p:cSld>
  <p:clrMapOvr>
    <a:masterClrMapping/>
  </p:clrMapOvr>
  <p:transition advClick="0" advTm="31000">
    <p:push dir="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title"/>
          </p:nvPr>
        </p:nvSpPr>
        <p:spPr>
          <a:xfrm>
            <a:off x="5209547" y="445969"/>
            <a:ext cx="2627815" cy="64117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dirty="0">
                <a:latin typeface="Calibri" panose="020F0502020204030204" pitchFamily="34" charset="0"/>
                <a:cs typeface="Calibri" panose="020F0502020204030204" pitchFamily="34" charset="0"/>
              </a:rPr>
              <a:t>Conclusion</a:t>
            </a:r>
            <a:endParaRPr sz="3600" dirty="0">
              <a:latin typeface="Calibri" panose="020F0502020204030204" pitchFamily="34" charset="0"/>
              <a:cs typeface="Calibri" panose="020F0502020204030204" pitchFamily="34" charset="0"/>
            </a:endParaRPr>
          </a:p>
        </p:txBody>
      </p:sp>
      <p:sp>
        <p:nvSpPr>
          <p:cNvPr id="198" name="Google Shape;198;p34"/>
          <p:cNvSpPr txBox="1">
            <a:spLocks noGrp="1"/>
          </p:cNvSpPr>
          <p:nvPr>
            <p:ph type="body" idx="1"/>
          </p:nvPr>
        </p:nvSpPr>
        <p:spPr>
          <a:xfrm>
            <a:off x="5003925" y="1292422"/>
            <a:ext cx="3039061" cy="605707"/>
          </a:xfrm>
          <a:prstGeom prst="rect">
            <a:avLst/>
          </a:prstGeom>
        </p:spPr>
        <p:txBody>
          <a:bodyPr spcFirstLastPara="1" wrap="square" lIns="91425" tIns="91425" rIns="91425" bIns="91425" anchor="t" anchorCtr="0">
            <a:noAutofit/>
          </a:bodyPr>
          <a:lstStyle/>
          <a:p>
            <a:pPr marL="139700" lvl="0" indent="0" algn="just" defTabSz="914400">
              <a:buNone/>
              <a:defRPr/>
            </a:pPr>
            <a:r>
              <a:rPr lang="en-US" sz="1800" dirty="0">
                <a:latin typeface="Calibri" panose="020F0502020204030204" pitchFamily="34" charset="0"/>
                <a:cs typeface="Calibri" panose="020F0502020204030204" pitchFamily="34" charset="0"/>
              </a:rPr>
              <a:t>Keep the roads compact</a:t>
            </a:r>
          </a:p>
        </p:txBody>
      </p:sp>
      <p:pic>
        <p:nvPicPr>
          <p:cNvPr id="199" name="Google Shape;199;p34"/>
          <p:cNvPicPr preferRelativeResize="0"/>
          <p:nvPr/>
        </p:nvPicPr>
        <p:blipFill rotWithShape="1">
          <a:blip r:embed="rId3">
            <a:alphaModFix/>
          </a:blip>
          <a:srcRect l="12478" r="37708"/>
          <a:stretch/>
        </p:blipFill>
        <p:spPr>
          <a:xfrm>
            <a:off x="0" y="0"/>
            <a:ext cx="3843225" cy="5143498"/>
          </a:xfrm>
          <a:prstGeom prst="rect">
            <a:avLst/>
          </a:prstGeom>
          <a:noFill/>
          <a:ln>
            <a:noFill/>
          </a:ln>
        </p:spPr>
      </p:pic>
      <p:sp>
        <p:nvSpPr>
          <p:cNvPr id="200" name="Google Shape;200;p34"/>
          <p:cNvSpPr/>
          <p:nvPr/>
        </p:nvSpPr>
        <p:spPr>
          <a:xfrm>
            <a:off x="-12300" y="0"/>
            <a:ext cx="3855600" cy="517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8;p34">
            <a:extLst>
              <a:ext uri="{FF2B5EF4-FFF2-40B4-BE49-F238E27FC236}">
                <a16:creationId xmlns:a16="http://schemas.microsoft.com/office/drawing/2014/main" id="{BAE1ABEA-157D-4473-8238-4E7AF06D0DE3}"/>
              </a:ext>
            </a:extLst>
          </p:cNvPr>
          <p:cNvSpPr txBox="1">
            <a:spLocks/>
          </p:cNvSpPr>
          <p:nvPr/>
        </p:nvSpPr>
        <p:spPr>
          <a:xfrm>
            <a:off x="5003925" y="1837593"/>
            <a:ext cx="3039061" cy="50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139700" indent="0" algn="just">
              <a:buFont typeface="Montserrat"/>
              <a:buNone/>
              <a:defRPr/>
            </a:pPr>
            <a:r>
              <a:rPr lang="en-US" sz="1800" dirty="0">
                <a:latin typeface="Calibri" panose="020F0502020204030204" pitchFamily="34" charset="0"/>
                <a:cs typeface="Calibri" panose="020F0502020204030204" pitchFamily="34" charset="0"/>
              </a:rPr>
              <a:t>Decrease traffic speed</a:t>
            </a:r>
          </a:p>
        </p:txBody>
      </p:sp>
      <p:sp>
        <p:nvSpPr>
          <p:cNvPr id="7" name="Google Shape;198;p34">
            <a:extLst>
              <a:ext uri="{FF2B5EF4-FFF2-40B4-BE49-F238E27FC236}">
                <a16:creationId xmlns:a16="http://schemas.microsoft.com/office/drawing/2014/main" id="{517F0890-AE2B-4097-8D34-8091BF3A85CE}"/>
              </a:ext>
            </a:extLst>
          </p:cNvPr>
          <p:cNvSpPr txBox="1">
            <a:spLocks/>
          </p:cNvSpPr>
          <p:nvPr/>
        </p:nvSpPr>
        <p:spPr>
          <a:xfrm>
            <a:off x="5003925" y="3198868"/>
            <a:ext cx="3039061" cy="67051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139700" indent="0" algn="just">
              <a:buNone/>
              <a:defRPr/>
            </a:pPr>
            <a:r>
              <a:rPr lang="en-US" sz="1800" dirty="0">
                <a:latin typeface="Calibri" panose="020F0502020204030204" pitchFamily="34" charset="0"/>
                <a:cs typeface="Calibri" panose="020F0502020204030204" pitchFamily="34" charset="0"/>
              </a:rPr>
              <a:t>Safe and convenient public transportation</a:t>
            </a:r>
          </a:p>
        </p:txBody>
      </p:sp>
      <p:sp>
        <p:nvSpPr>
          <p:cNvPr id="9" name="Google Shape;198;p34">
            <a:extLst>
              <a:ext uri="{FF2B5EF4-FFF2-40B4-BE49-F238E27FC236}">
                <a16:creationId xmlns:a16="http://schemas.microsoft.com/office/drawing/2014/main" id="{D53EBE4C-18D0-4B74-9C0E-321E437A95F3}"/>
              </a:ext>
            </a:extLst>
          </p:cNvPr>
          <p:cNvSpPr txBox="1">
            <a:spLocks/>
          </p:cNvSpPr>
          <p:nvPr/>
        </p:nvSpPr>
        <p:spPr>
          <a:xfrm>
            <a:off x="5003925" y="2317799"/>
            <a:ext cx="3039061" cy="50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139700" indent="0" algn="just">
              <a:buFont typeface="Montserrat"/>
              <a:buNone/>
              <a:defRPr/>
            </a:pPr>
            <a:r>
              <a:rPr lang="en-US" sz="1800" dirty="0">
                <a:latin typeface="Calibri" panose="020F0502020204030204" pitchFamily="34" charset="0"/>
                <a:cs typeface="Calibri" panose="020F0502020204030204" pitchFamily="34" charset="0"/>
              </a:rPr>
              <a:t>Design streets for people and cars</a:t>
            </a:r>
          </a:p>
        </p:txBody>
      </p:sp>
      <p:sp>
        <p:nvSpPr>
          <p:cNvPr id="10" name="Google Shape;198;p34">
            <a:extLst>
              <a:ext uri="{FF2B5EF4-FFF2-40B4-BE49-F238E27FC236}">
                <a16:creationId xmlns:a16="http://schemas.microsoft.com/office/drawing/2014/main" id="{49CD3BDC-0058-4B89-8A36-6829DAF619AF}"/>
              </a:ext>
            </a:extLst>
          </p:cNvPr>
          <p:cNvSpPr txBox="1">
            <a:spLocks/>
          </p:cNvSpPr>
          <p:nvPr/>
        </p:nvSpPr>
        <p:spPr>
          <a:xfrm>
            <a:off x="5003925" y="3939693"/>
            <a:ext cx="3039061" cy="60570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139700" indent="0" algn="just">
              <a:buFont typeface="Montserrat"/>
              <a:buNone/>
              <a:defRPr/>
            </a:pPr>
            <a:r>
              <a:rPr lang="en-US" sz="1800" dirty="0">
                <a:latin typeface="Calibri" panose="020F0502020204030204" pitchFamily="34" charset="0"/>
                <a:cs typeface="Calibri" panose="020F0502020204030204" pitchFamily="34" charset="0"/>
              </a:rPr>
              <a:t>Incorporating data mapping techniques</a:t>
            </a:r>
          </a:p>
        </p:txBody>
      </p:sp>
    </p:spTree>
    <p:extLst>
      <p:ext uri="{BB962C8B-B14F-4D97-AF65-F5344CB8AC3E}">
        <p14:creationId xmlns:p14="http://schemas.microsoft.com/office/powerpoint/2010/main" val="1616054865"/>
      </p:ext>
    </p:extLst>
  </p:cSld>
  <p:clrMapOvr>
    <a:masterClrMapping/>
  </p:clrMapOvr>
  <p:transition advClick="0" advTm="31000">
    <p:push dir="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62"/>
          <p:cNvSpPr txBox="1">
            <a:spLocks noGrp="1"/>
          </p:cNvSpPr>
          <p:nvPr>
            <p:ph type="body" idx="1"/>
          </p:nvPr>
        </p:nvSpPr>
        <p:spPr>
          <a:xfrm>
            <a:off x="724150" y="875500"/>
            <a:ext cx="8074162" cy="3900400"/>
          </a:xfrm>
          <a:prstGeom prst="rect">
            <a:avLst/>
          </a:prstGeom>
        </p:spPr>
        <p:txBody>
          <a:bodyPr spcFirstLastPara="1" wrap="square" lIns="91425" tIns="91425" rIns="91425" bIns="91425" anchor="t" anchorCtr="0">
            <a:noAutofit/>
          </a:bodyPr>
          <a:lstStyle/>
          <a:p>
            <a:pPr marL="0" indent="0">
              <a:lnSpc>
                <a:spcPct val="200000"/>
              </a:lnSpc>
              <a:buNone/>
            </a:pPr>
            <a:r>
              <a:rPr lang="en-US" sz="1000" dirty="0" err="1">
                <a:latin typeface="Arial" panose="020B0604020202020204" pitchFamily="34" charset="0"/>
                <a:ea typeface="Times New Roman" panose="02020603050405020304" pitchFamily="18" charset="0"/>
                <a:cs typeface="Arial" panose="020B0604020202020204" pitchFamily="34" charset="0"/>
              </a:rPr>
              <a:t>Bolotnikova</a:t>
            </a:r>
            <a:r>
              <a:rPr lang="en-US" sz="1000" dirty="0">
                <a:latin typeface="Arial" panose="020B0604020202020204" pitchFamily="34" charset="0"/>
                <a:ea typeface="Times New Roman" panose="02020603050405020304" pitchFamily="18" charset="0"/>
                <a:cs typeface="Arial" panose="020B0604020202020204" pitchFamily="34" charset="0"/>
              </a:rPr>
              <a:t>, M. (2021, September 19). </a:t>
            </a:r>
            <a:r>
              <a:rPr lang="en-US" sz="1000" i="1" dirty="0">
                <a:latin typeface="Arial" panose="020B0604020202020204" pitchFamily="34" charset="0"/>
                <a:ea typeface="Times New Roman" panose="02020603050405020304" pitchFamily="18" charset="0"/>
                <a:cs typeface="Arial" panose="020B0604020202020204" pitchFamily="34" charset="0"/>
              </a:rPr>
              <a:t>America’s car crash epidemic</a:t>
            </a:r>
            <a:r>
              <a:rPr lang="en-US" sz="1000" dirty="0">
                <a:latin typeface="Arial" panose="020B0604020202020204" pitchFamily="34" charset="0"/>
                <a:ea typeface="Times New Roman" panose="02020603050405020304" pitchFamily="18" charset="0"/>
                <a:cs typeface="Arial" panose="020B0604020202020204" pitchFamily="34" charset="0"/>
              </a:rPr>
              <a:t>. Vox. </a:t>
            </a:r>
            <a:r>
              <a:rPr lang="en-US" sz="1000" dirty="0">
                <a:solidFill>
                  <a:schemeClr val="bg2">
                    <a:lumMod val="60000"/>
                    <a:lumOff val="40000"/>
                  </a:schemeClr>
                </a:solidFill>
                <a:latin typeface="Arial" panose="020B0604020202020204" pitchFamily="34" charset="0"/>
                <a:cs typeface="Arial" panose="020B0604020202020204" pitchFamily="34" charset="0"/>
                <a:hlinkClick r:id="rId3">
                  <a:extLst>
                    <a:ext uri="{A12FA001-AC4F-418D-AE19-62706E023703}">
                      <ahyp:hlinkClr xmlns:ahyp="http://schemas.microsoft.com/office/drawing/2018/hyperlinkcolor" val="tx"/>
                    </a:ext>
                  </a:extLst>
                </a:hlinkClick>
              </a:rPr>
              <a:t>https://www.vox.com/22675358/us-car-deaths-year-traffic-covid-pandemic</a:t>
            </a:r>
            <a:endParaRPr lang="en-US" sz="1000" dirty="0">
              <a:solidFill>
                <a:schemeClr val="bg2">
                  <a:lumMod val="60000"/>
                  <a:lumOff val="40000"/>
                </a:schemeClr>
              </a:solidFill>
              <a:latin typeface="Arial" panose="020B0604020202020204" pitchFamily="34" charset="0"/>
              <a:cs typeface="Arial" panose="020B0604020202020204" pitchFamily="34" charset="0"/>
            </a:endParaRPr>
          </a:p>
          <a:p>
            <a:pPr marL="0" indent="0">
              <a:lnSpc>
                <a:spcPct val="200000"/>
              </a:lnSpc>
              <a:buNone/>
            </a:pPr>
            <a:r>
              <a:rPr lang="en-US" sz="1000" dirty="0">
                <a:solidFill>
                  <a:schemeClr val="bg1"/>
                </a:solidFill>
                <a:effectLst/>
                <a:latin typeface="+mj-lt"/>
                <a:ea typeface="Times New Roman" panose="02020603050405020304" pitchFamily="18" charset="0"/>
              </a:rPr>
              <a:t>Chen, T., Zhang, C., Xu, L. (2016). Factor analysis of fatal road traffic crashes with massive casualties in China. </a:t>
            </a:r>
            <a:r>
              <a:rPr lang="en-US" sz="1000" i="1" dirty="0">
                <a:solidFill>
                  <a:schemeClr val="bg1"/>
                </a:solidFill>
                <a:effectLst/>
                <a:latin typeface="+mj-lt"/>
                <a:ea typeface="Times New Roman" panose="02020603050405020304" pitchFamily="18" charset="0"/>
              </a:rPr>
              <a:t>Advances in mechanical Engineering</a:t>
            </a:r>
            <a:r>
              <a:rPr lang="en-US" sz="1000" dirty="0">
                <a:solidFill>
                  <a:schemeClr val="bg1"/>
                </a:solidFill>
                <a:effectLst/>
                <a:latin typeface="+mj-lt"/>
                <a:ea typeface="Times New Roman" panose="02020603050405020304" pitchFamily="18" charset="0"/>
              </a:rPr>
              <a:t>, </a:t>
            </a:r>
            <a:r>
              <a:rPr lang="en-US" sz="1000" i="1" dirty="0">
                <a:solidFill>
                  <a:schemeClr val="bg1"/>
                </a:solidFill>
                <a:effectLst/>
                <a:latin typeface="+mj-lt"/>
                <a:ea typeface="Times New Roman" panose="02020603050405020304" pitchFamily="18" charset="0"/>
              </a:rPr>
              <a:t>8</a:t>
            </a:r>
            <a:r>
              <a:rPr lang="en-US" sz="1000" dirty="0">
                <a:solidFill>
                  <a:schemeClr val="bg1"/>
                </a:solidFill>
                <a:effectLst/>
                <a:latin typeface="+mj-lt"/>
                <a:ea typeface="Times New Roman" panose="02020603050405020304" pitchFamily="18" charset="0"/>
              </a:rPr>
              <a:t>(4), 1–11. </a:t>
            </a:r>
            <a:r>
              <a:rPr lang="en-US" sz="1000" dirty="0">
                <a:solidFill>
                  <a:schemeClr val="bg2">
                    <a:lumMod val="60000"/>
                    <a:lumOff val="40000"/>
                  </a:schemeClr>
                </a:solidFill>
                <a:latin typeface="Arial" panose="020B0604020202020204" pitchFamily="34" charset="0"/>
                <a:cs typeface="Arial" panose="020B0604020202020204" pitchFamily="34" charset="0"/>
              </a:rPr>
              <a:t>https://doi.org/10.1177/1687814016642712</a:t>
            </a:r>
          </a:p>
          <a:p>
            <a:pPr marL="0" indent="0">
              <a:lnSpc>
                <a:spcPct val="200000"/>
              </a:lnSpc>
              <a:buNone/>
            </a:pPr>
            <a:r>
              <a:rPr lang="en-US" sz="1000" i="1" dirty="0">
                <a:latin typeface="Arial" panose="020B0604020202020204" pitchFamily="34" charset="0"/>
                <a:ea typeface="Times New Roman" panose="02020603050405020304" pitchFamily="18" charset="0"/>
                <a:cs typeface="Arial" panose="020B0604020202020204" pitchFamily="34" charset="0"/>
              </a:rPr>
              <a:t>Data.gov</a:t>
            </a:r>
            <a:r>
              <a:rPr lang="en-US" sz="1000" dirty="0">
                <a:latin typeface="Arial" panose="020B0604020202020204" pitchFamily="34" charset="0"/>
                <a:ea typeface="Times New Roman" panose="02020603050405020304" pitchFamily="18" charset="0"/>
                <a:cs typeface="Arial" panose="020B0604020202020204" pitchFamily="34" charset="0"/>
              </a:rPr>
              <a:t>. (2021). </a:t>
            </a:r>
            <a:r>
              <a:rPr lang="en-US" sz="1000" i="1" dirty="0">
                <a:latin typeface="Arial" panose="020B0604020202020204" pitchFamily="34" charset="0"/>
                <a:ea typeface="Times New Roman" panose="02020603050405020304" pitchFamily="18" charset="0"/>
                <a:cs typeface="Arial" panose="020B0604020202020204" pitchFamily="34" charset="0"/>
              </a:rPr>
              <a:t>Data Catalog, Traffic Crashes.</a:t>
            </a:r>
            <a:r>
              <a:rPr lang="en-US" sz="1000" dirty="0">
                <a:latin typeface="Arial" panose="020B0604020202020204" pitchFamily="34" charset="0"/>
                <a:ea typeface="Times New Roman" panose="02020603050405020304" pitchFamily="18" charset="0"/>
                <a:cs typeface="Arial" panose="020B0604020202020204" pitchFamily="34" charset="0"/>
              </a:rPr>
              <a:t> [Data set].   </a:t>
            </a:r>
            <a:r>
              <a:rPr lang="en-US" sz="1000" dirty="0">
                <a:solidFill>
                  <a:schemeClr val="bg2">
                    <a:lumMod val="60000"/>
                    <a:lumOff val="40000"/>
                  </a:schemeClr>
                </a:solidFill>
                <a:latin typeface="Arial" panose="020B0604020202020204" pitchFamily="34" charset="0"/>
                <a:cs typeface="Arial" panose="020B0604020202020204" pitchFamily="34" charset="0"/>
                <a:hlinkClick r:id="rId4">
                  <a:extLst>
                    <a:ext uri="{A12FA001-AC4F-418D-AE19-62706E023703}">
                      <ahyp:hlinkClr xmlns:ahyp="http://schemas.microsoft.com/office/drawing/2018/hyperlinkcolor" val="tx"/>
                    </a:ext>
                  </a:extLst>
                </a:hlinkClick>
              </a:rPr>
              <a:t>https://catalog.data.gov/dataset/traffic-crashes</a:t>
            </a:r>
            <a:endParaRPr lang="en-US" sz="1000" dirty="0">
              <a:solidFill>
                <a:schemeClr val="bg2">
                  <a:lumMod val="60000"/>
                  <a:lumOff val="40000"/>
                </a:schemeClr>
              </a:solidFill>
              <a:latin typeface="Arial" panose="020B0604020202020204" pitchFamily="34" charset="0"/>
              <a:cs typeface="Arial" panose="020B0604020202020204" pitchFamily="34" charset="0"/>
            </a:endParaRPr>
          </a:p>
          <a:p>
            <a:pPr marL="0" indent="0">
              <a:lnSpc>
                <a:spcPct val="200000"/>
              </a:lnSpc>
              <a:buNone/>
            </a:pPr>
            <a:r>
              <a:rPr lang="en-US" sz="1000" dirty="0" err="1">
                <a:latin typeface="Arial" panose="020B0604020202020204" pitchFamily="34" charset="0"/>
                <a:ea typeface="Times New Roman" panose="02020603050405020304" pitchFamily="18" charset="0"/>
                <a:cs typeface="Arial" panose="020B0604020202020204" pitchFamily="34" charset="0"/>
              </a:rPr>
              <a:t>Golston</a:t>
            </a:r>
            <a:r>
              <a:rPr lang="en-US" sz="1000" dirty="0">
                <a:latin typeface="Arial" panose="020B0604020202020204" pitchFamily="34" charset="0"/>
                <a:ea typeface="Times New Roman" panose="02020603050405020304" pitchFamily="18" charset="0"/>
                <a:cs typeface="Arial" panose="020B0604020202020204" pitchFamily="34" charset="0"/>
              </a:rPr>
              <a:t>, H., </a:t>
            </a:r>
            <a:r>
              <a:rPr lang="en-US" sz="1000" dirty="0" err="1">
                <a:latin typeface="Arial" panose="020B0604020202020204" pitchFamily="34" charset="0"/>
                <a:ea typeface="Times New Roman" panose="02020603050405020304" pitchFamily="18" charset="0"/>
                <a:cs typeface="Arial" panose="020B0604020202020204" pitchFamily="34" charset="0"/>
              </a:rPr>
              <a:t>Komer</a:t>
            </a:r>
            <a:r>
              <a:rPr lang="en-US" sz="1000" dirty="0">
                <a:latin typeface="Arial" panose="020B0604020202020204" pitchFamily="34" charset="0"/>
                <a:ea typeface="Times New Roman" panose="02020603050405020304" pitchFamily="18" charset="0"/>
                <a:cs typeface="Arial" panose="020B0604020202020204" pitchFamily="34" charset="0"/>
              </a:rPr>
              <a:t>, D. (2022, February 22). </a:t>
            </a:r>
            <a:r>
              <a:rPr lang="en-US" sz="1000" i="1" dirty="0">
                <a:latin typeface="Arial" panose="020B0604020202020204" pitchFamily="34" charset="0"/>
                <a:ea typeface="Times New Roman" panose="02020603050405020304" pitchFamily="18" charset="0"/>
                <a:cs typeface="Arial" panose="020B0604020202020204" pitchFamily="34" charset="0"/>
              </a:rPr>
              <a:t>Despite less traffic on the road, new data shows rise in crashes since pandemic</a:t>
            </a:r>
            <a:r>
              <a:rPr lang="en-US" sz="1000" dirty="0">
                <a:latin typeface="Arial" panose="020B0604020202020204" pitchFamily="34" charset="0"/>
                <a:ea typeface="Times New Roman" panose="02020603050405020304" pitchFamily="18" charset="0"/>
                <a:cs typeface="Arial" panose="020B0604020202020204" pitchFamily="34" charset="0"/>
              </a:rPr>
              <a:t>. Fox2 Detroit. </a:t>
            </a:r>
            <a:r>
              <a:rPr lang="en-US" sz="1000" u="sng" dirty="0">
                <a:solidFill>
                  <a:schemeClr val="bg2">
                    <a:lumMod val="60000"/>
                    <a:lumOff val="40000"/>
                  </a:schemeClr>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https://www.fox2detroit.com/news/despite-less-traffic-on-the-road-new-data-shows-rise-in-crashes-since-pandemic</a:t>
            </a:r>
            <a:endParaRPr lang="en-US" sz="1000" u="sng" dirty="0">
              <a:solidFill>
                <a:schemeClr val="bg2">
                  <a:lumMod val="60000"/>
                  <a:lumOff val="40000"/>
                </a:schemeClr>
              </a:solidFill>
              <a:latin typeface="Arial" panose="020B0604020202020204" pitchFamily="34" charset="0"/>
              <a:cs typeface="Arial" panose="020B0604020202020204" pitchFamily="34" charset="0"/>
            </a:endParaRPr>
          </a:p>
          <a:p>
            <a:pPr marL="0" indent="0">
              <a:lnSpc>
                <a:spcPct val="200000"/>
              </a:lnSpc>
              <a:buNone/>
            </a:pPr>
            <a:r>
              <a:rPr lang="en-US" sz="1000" dirty="0" err="1">
                <a:solidFill>
                  <a:schemeClr val="bg1"/>
                </a:solidFill>
                <a:effectLst/>
                <a:latin typeface="+mj-lt"/>
                <a:ea typeface="Times New Roman" panose="02020603050405020304" pitchFamily="18" charset="0"/>
              </a:rPr>
              <a:t>Miglani</a:t>
            </a:r>
            <a:r>
              <a:rPr lang="en-US" sz="1000" dirty="0">
                <a:solidFill>
                  <a:schemeClr val="bg1"/>
                </a:solidFill>
                <a:effectLst/>
                <a:latin typeface="+mj-lt"/>
                <a:ea typeface="Times New Roman" panose="02020603050405020304" pitchFamily="18" charset="0"/>
              </a:rPr>
              <a:t>, A., Kumar, N.,. (2019). Deep learning models for traffic flow prediction in autonomous vehicles: A review, solutions, and challenges. </a:t>
            </a:r>
            <a:r>
              <a:rPr lang="en-US" sz="1000" i="1" dirty="0">
                <a:solidFill>
                  <a:schemeClr val="bg1"/>
                </a:solidFill>
                <a:effectLst/>
                <a:latin typeface="+mj-lt"/>
                <a:ea typeface="Times New Roman" panose="02020603050405020304" pitchFamily="18" charset="0"/>
              </a:rPr>
              <a:t>Vehicular Communications</a:t>
            </a:r>
            <a:r>
              <a:rPr lang="en-US" sz="1000" dirty="0">
                <a:solidFill>
                  <a:schemeClr val="bg1"/>
                </a:solidFill>
                <a:effectLst/>
                <a:latin typeface="+mj-lt"/>
                <a:ea typeface="Times New Roman" panose="02020603050405020304" pitchFamily="18" charset="0"/>
              </a:rPr>
              <a:t>, </a:t>
            </a:r>
            <a:r>
              <a:rPr lang="en-US" sz="1000" i="1" dirty="0">
                <a:solidFill>
                  <a:schemeClr val="bg1"/>
                </a:solidFill>
                <a:effectLst/>
                <a:latin typeface="+mj-lt"/>
                <a:ea typeface="Times New Roman" panose="02020603050405020304" pitchFamily="18" charset="0"/>
              </a:rPr>
              <a:t>20</a:t>
            </a:r>
            <a:r>
              <a:rPr lang="en-US" sz="1000" dirty="0">
                <a:solidFill>
                  <a:schemeClr val="bg1"/>
                </a:solidFill>
                <a:effectLst/>
                <a:latin typeface="+mj-lt"/>
                <a:ea typeface="Times New Roman" panose="02020603050405020304" pitchFamily="18" charset="0"/>
              </a:rPr>
              <a:t>, Article 100184. </a:t>
            </a:r>
            <a:r>
              <a:rPr lang="en-US" sz="1000" u="sng" dirty="0">
                <a:solidFill>
                  <a:schemeClr val="bg2">
                    <a:lumMod val="60000"/>
                    <a:lumOff val="40000"/>
                  </a:schemeClr>
                </a:solidFill>
                <a:latin typeface="Arial" panose="020B0604020202020204" pitchFamily="34" charset="0"/>
                <a:cs typeface="Arial" panose="020B0604020202020204" pitchFamily="34" charset="0"/>
              </a:rPr>
              <a:t>https://doi.org/10.1016/j.vehcom.2019.100184</a:t>
            </a:r>
          </a:p>
          <a:p>
            <a:pPr marL="0" indent="0">
              <a:lnSpc>
                <a:spcPct val="200000"/>
              </a:lnSpc>
              <a:buNone/>
            </a:pPr>
            <a:r>
              <a:rPr lang="en-US" sz="1000" dirty="0" err="1">
                <a:effectLst/>
                <a:latin typeface="Arial" panose="020B0604020202020204" pitchFamily="34" charset="0"/>
                <a:ea typeface="Times New Roman" panose="02020603050405020304" pitchFamily="18" charset="0"/>
                <a:cs typeface="Arial" panose="020B0604020202020204" pitchFamily="34" charset="0"/>
              </a:rPr>
              <a:t>Pecher</a:t>
            </a:r>
            <a:r>
              <a:rPr lang="en-US" sz="1000" dirty="0">
                <a:effectLst/>
                <a:latin typeface="Arial" panose="020B0604020202020204" pitchFamily="34" charset="0"/>
                <a:ea typeface="Times New Roman" panose="02020603050405020304" pitchFamily="18" charset="0"/>
                <a:cs typeface="Arial" panose="020B0604020202020204" pitchFamily="34" charset="0"/>
              </a:rPr>
              <a:t> , D., Chu, Z., Byrd, V. L. (2020, October 1–8). </a:t>
            </a:r>
            <a:r>
              <a:rPr lang="en-US" sz="1000" i="1" dirty="0">
                <a:effectLst/>
                <a:latin typeface="Arial" panose="020B0604020202020204" pitchFamily="34" charset="0"/>
                <a:ea typeface="Times New Roman" panose="02020603050405020304" pitchFamily="18" charset="0"/>
                <a:cs typeface="Arial" panose="020B0604020202020204" pitchFamily="34" charset="0"/>
              </a:rPr>
              <a:t>Developing Research Questions: A method for transforming a question into a problem statement</a:t>
            </a:r>
            <a:r>
              <a:rPr lang="en-US" sz="1000" dirty="0">
                <a:effectLst/>
                <a:latin typeface="Arial" panose="020B0604020202020204" pitchFamily="34" charset="0"/>
                <a:ea typeface="Times New Roman" panose="02020603050405020304" pitchFamily="18" charset="0"/>
                <a:cs typeface="Arial" panose="020B0604020202020204" pitchFamily="34" charset="0"/>
              </a:rPr>
              <a:t> [Conference session]. Frontiers in Education Conference (FIE), 2020 IEEE, Uppsala, Sweden. </a:t>
            </a:r>
            <a:r>
              <a:rPr lang="en-US" sz="1000" dirty="0">
                <a:solidFill>
                  <a:schemeClr val="bg2">
                    <a:lumMod val="60000"/>
                    <a:lumOff val="40000"/>
                  </a:schemeClr>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http://10.1109/FIE44824.2020.9274275</a:t>
            </a:r>
            <a:endParaRPr lang="en-US" sz="1000" dirty="0">
              <a:solidFill>
                <a:schemeClr val="bg2">
                  <a:lumMod val="60000"/>
                  <a:lumOff val="40000"/>
                </a:schemeClr>
              </a:solidFill>
              <a:latin typeface="Arial" panose="020B0604020202020204" pitchFamily="34" charset="0"/>
              <a:cs typeface="Arial" panose="020B0604020202020204" pitchFamily="34" charset="0"/>
            </a:endParaRPr>
          </a:p>
          <a:p>
            <a:pPr marL="0" indent="0">
              <a:lnSpc>
                <a:spcPct val="200000"/>
              </a:lnSpc>
              <a:buNone/>
            </a:pPr>
            <a:endParaRPr lang="en-US" sz="1000" dirty="0">
              <a:solidFill>
                <a:schemeClr val="bg2">
                  <a:lumMod val="60000"/>
                  <a:lumOff val="40000"/>
                </a:schemeClr>
              </a:solidFill>
              <a:latin typeface="Arial" panose="020B0604020202020204" pitchFamily="34" charset="0"/>
              <a:cs typeface="Arial" panose="020B0604020202020204" pitchFamily="34" charset="0"/>
            </a:endParaRPr>
          </a:p>
        </p:txBody>
      </p:sp>
      <p:sp>
        <p:nvSpPr>
          <p:cNvPr id="726" name="Google Shape;726;p62"/>
          <p:cNvSpPr txBox="1">
            <a:spLocks noGrp="1"/>
          </p:cNvSpPr>
          <p:nvPr>
            <p:ph type="title"/>
          </p:nvPr>
        </p:nvSpPr>
        <p:spPr>
          <a:xfrm>
            <a:off x="2132100" y="367600"/>
            <a:ext cx="48798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References</a:t>
            </a:r>
            <a:endParaRPr dirty="0"/>
          </a:p>
        </p:txBody>
      </p:sp>
    </p:spTree>
  </p:cSld>
  <p:clrMapOvr>
    <a:masterClrMapping/>
  </p:clrMapOvr>
  <p:transition advClick="0" advTm="5000">
    <p:push dir="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62"/>
          <p:cNvSpPr txBox="1">
            <a:spLocks noGrp="1"/>
          </p:cNvSpPr>
          <p:nvPr>
            <p:ph type="body" idx="1"/>
          </p:nvPr>
        </p:nvSpPr>
        <p:spPr>
          <a:xfrm>
            <a:off x="724150" y="875500"/>
            <a:ext cx="8074162" cy="3900400"/>
          </a:xfrm>
          <a:prstGeom prst="rect">
            <a:avLst/>
          </a:prstGeom>
        </p:spPr>
        <p:txBody>
          <a:bodyPr spcFirstLastPara="1" wrap="square" lIns="91425" tIns="91425" rIns="91425" bIns="91425" anchor="t" anchorCtr="0">
            <a:noAutofit/>
          </a:bodyPr>
          <a:lstStyle/>
          <a:p>
            <a:pPr marL="0" marR="0" indent="0">
              <a:lnSpc>
                <a:spcPct val="200000"/>
              </a:lnSpc>
              <a:spcBef>
                <a:spcPts val="0"/>
              </a:spcBef>
              <a:spcAft>
                <a:spcPts val="800"/>
              </a:spcAft>
              <a:buNone/>
            </a:pPr>
            <a:r>
              <a:rPr lang="en-US" sz="1000" dirty="0">
                <a:solidFill>
                  <a:schemeClr val="bg1"/>
                </a:solidFill>
                <a:effectLst/>
                <a:latin typeface="+mj-lt"/>
                <a:ea typeface="Calibri" panose="020F0502020204030204" pitchFamily="34" charset="0"/>
                <a:cs typeface="Times New Roman" panose="02020603050405020304" pitchFamily="18" charset="0"/>
              </a:rPr>
              <a:t>Renda, D. (2021). Feeling Free [Recorded by D. Renda]. Commercial Music [Online]. Rancho Cordova, CA: </a:t>
            </a:r>
            <a:r>
              <a:rPr lang="en-US" sz="1000" dirty="0" err="1">
                <a:solidFill>
                  <a:schemeClr val="bg1"/>
                </a:solidFill>
                <a:effectLst/>
                <a:latin typeface="+mj-lt"/>
                <a:ea typeface="Calibri" panose="020F0502020204030204" pitchFamily="34" charset="0"/>
                <a:cs typeface="Times New Roman" panose="02020603050405020304" pitchFamily="18" charset="0"/>
              </a:rPr>
              <a:t>Fesliyan</a:t>
            </a:r>
            <a:r>
              <a:rPr lang="en-US" sz="1000" dirty="0">
                <a:solidFill>
                  <a:schemeClr val="bg1"/>
                </a:solidFill>
                <a:effectLst/>
                <a:latin typeface="+mj-lt"/>
                <a:ea typeface="Calibri" panose="020F0502020204030204" pitchFamily="34" charset="0"/>
                <a:cs typeface="Times New Roman" panose="02020603050405020304" pitchFamily="18" charset="0"/>
              </a:rPr>
              <a:t> Studios Inc. (2021)</a:t>
            </a:r>
            <a:r>
              <a:rPr lang="en-US" sz="1000" dirty="0">
                <a:solidFill>
                  <a:schemeClr val="bg1"/>
                </a:solidFill>
                <a:latin typeface="+mj-lt"/>
                <a:ea typeface="Calibri" panose="020F0502020204030204" pitchFamily="34" charset="0"/>
                <a:cs typeface="Times New Roman" panose="02020603050405020304" pitchFamily="18" charset="0"/>
              </a:rPr>
              <a:t> </a:t>
            </a:r>
            <a:r>
              <a:rPr lang="en-US" sz="1000" dirty="0">
                <a:solidFill>
                  <a:schemeClr val="bg2">
                    <a:lumMod val="60000"/>
                    <a:lumOff val="40000"/>
                  </a:schemeClr>
                </a:solidFill>
                <a:latin typeface="Arial" panose="020B0604020202020204" pitchFamily="34" charset="0"/>
                <a:cs typeface="Arial" panose="020B0604020202020204" pitchFamily="34" charset="0"/>
                <a:hlinkClick r:id="rId5">
                  <a:extLst>
                    <a:ext uri="{A12FA001-AC4F-418D-AE19-62706E023703}">
                      <ahyp:hlinkClr xmlns:ahyp="http://schemas.microsoft.com/office/drawing/2018/hyperlinkcolor" val="tx"/>
                    </a:ext>
                  </a:extLst>
                </a:hlinkClick>
              </a:rPr>
              <a:t>https://www.fesliyanstudios.com/royalty-free-music/download/feeling-free/1558</a:t>
            </a:r>
            <a:endParaRPr lang="en-US" sz="1000" dirty="0">
              <a:solidFill>
                <a:schemeClr val="bg2">
                  <a:lumMod val="60000"/>
                  <a:lumOff val="40000"/>
                </a:schemeClr>
              </a:solidFill>
              <a:latin typeface="Arial" panose="020B0604020202020204" pitchFamily="34" charset="0"/>
              <a:cs typeface="Arial" panose="020B0604020202020204" pitchFamily="34" charset="0"/>
            </a:endParaRPr>
          </a:p>
          <a:p>
            <a:pPr marL="0" marR="0" indent="0">
              <a:lnSpc>
                <a:spcPct val="200000"/>
              </a:lnSpc>
              <a:spcBef>
                <a:spcPts val="0"/>
              </a:spcBef>
              <a:spcAft>
                <a:spcPts val="800"/>
              </a:spcAft>
              <a:buNone/>
            </a:pPr>
            <a:r>
              <a:rPr lang="en-US" sz="1000" dirty="0">
                <a:solidFill>
                  <a:schemeClr val="bg1"/>
                </a:solidFill>
                <a:effectLst/>
                <a:latin typeface="+mj-lt"/>
                <a:ea typeface="Calibri" panose="020F0502020204030204" pitchFamily="34" charset="0"/>
                <a:cs typeface="Times New Roman" panose="02020603050405020304" pitchFamily="18" charset="0"/>
              </a:rPr>
              <a:t>Renda, D. (2019). Feeling the Best [Recorded by D. Renda]. Commercial Music [Online]. Rancho Cordova, CA: </a:t>
            </a:r>
            <a:r>
              <a:rPr lang="en-US" sz="1000" dirty="0" err="1">
                <a:solidFill>
                  <a:schemeClr val="bg1"/>
                </a:solidFill>
                <a:effectLst/>
                <a:latin typeface="+mj-lt"/>
                <a:ea typeface="Calibri" panose="020F0502020204030204" pitchFamily="34" charset="0"/>
                <a:cs typeface="Times New Roman" panose="02020603050405020304" pitchFamily="18" charset="0"/>
              </a:rPr>
              <a:t>Fesliyan</a:t>
            </a:r>
            <a:r>
              <a:rPr lang="en-US" sz="1000" dirty="0">
                <a:solidFill>
                  <a:schemeClr val="bg1"/>
                </a:solidFill>
                <a:effectLst/>
                <a:latin typeface="+mj-lt"/>
                <a:ea typeface="Calibri" panose="020F0502020204030204" pitchFamily="34" charset="0"/>
                <a:cs typeface="Times New Roman" panose="02020603050405020304" pitchFamily="18" charset="0"/>
              </a:rPr>
              <a:t> Studios Inc. (2019)</a:t>
            </a:r>
          </a:p>
          <a:p>
            <a:pPr marL="0" indent="0">
              <a:lnSpc>
                <a:spcPct val="200000"/>
              </a:lnSpc>
              <a:spcAft>
                <a:spcPts val="800"/>
              </a:spcAft>
              <a:buNone/>
            </a:pPr>
            <a:r>
              <a:rPr lang="en-US" sz="1000" dirty="0">
                <a:solidFill>
                  <a:schemeClr val="bg2">
                    <a:lumMod val="60000"/>
                    <a:lumOff val="40000"/>
                  </a:schemeClr>
                </a:solidFill>
                <a:latin typeface="Arial" panose="020B0604020202020204" pitchFamily="34" charset="0"/>
                <a:cs typeface="Arial" panose="020B0604020202020204" pitchFamily="34" charset="0"/>
                <a:hlinkClick r:id="rId6">
                  <a:extLst>
                    <a:ext uri="{A12FA001-AC4F-418D-AE19-62706E023703}">
                      <ahyp:hlinkClr xmlns:ahyp="http://schemas.microsoft.com/office/drawing/2018/hyperlinkcolor" val="tx"/>
                    </a:ext>
                  </a:extLst>
                </a:hlinkClick>
              </a:rPr>
              <a:t>https://www.fesliyanstudios.com/royalty-free-music/download/feeling-the-best/484</a:t>
            </a:r>
            <a:endParaRPr lang="en-US" sz="1000" dirty="0">
              <a:solidFill>
                <a:schemeClr val="bg2">
                  <a:lumMod val="60000"/>
                  <a:lumOff val="40000"/>
                </a:schemeClr>
              </a:solidFill>
              <a:latin typeface="Arial" panose="020B0604020202020204" pitchFamily="34" charset="0"/>
              <a:cs typeface="Arial" panose="020B0604020202020204" pitchFamily="34" charset="0"/>
            </a:endParaRPr>
          </a:p>
          <a:p>
            <a:pPr marL="0" indent="0">
              <a:lnSpc>
                <a:spcPct val="200000"/>
              </a:lnSpc>
              <a:buNone/>
            </a:pPr>
            <a:r>
              <a:rPr lang="en-US" sz="1000" i="1" dirty="0">
                <a:solidFill>
                  <a:schemeClr val="bg1"/>
                </a:solidFill>
                <a:effectLst/>
                <a:latin typeface="+mj-lt"/>
                <a:ea typeface="Calibri" panose="020F0502020204030204" pitchFamily="34" charset="0"/>
                <a:cs typeface="Times New Roman" panose="02020603050405020304" pitchFamily="18" charset="0"/>
              </a:rPr>
              <a:t>Transport App</a:t>
            </a:r>
            <a:r>
              <a:rPr lang="en-US" sz="1000" dirty="0">
                <a:solidFill>
                  <a:schemeClr val="bg1"/>
                </a:solidFill>
                <a:effectLst/>
                <a:latin typeface="+mj-lt"/>
                <a:ea typeface="Calibri" panose="020F0502020204030204" pitchFamily="34" charset="0"/>
                <a:cs typeface="Times New Roman" panose="02020603050405020304" pitchFamily="18" charset="0"/>
              </a:rPr>
              <a:t> </a:t>
            </a:r>
            <a:r>
              <a:rPr lang="en-US" sz="1000" i="1" dirty="0">
                <a:solidFill>
                  <a:schemeClr val="bg1"/>
                </a:solidFill>
                <a:effectLst/>
                <a:latin typeface="+mj-lt"/>
                <a:ea typeface="Calibri" panose="020F0502020204030204" pitchFamily="34" charset="0"/>
                <a:cs typeface="Times New Roman" panose="02020603050405020304" pitchFamily="18" charset="0"/>
              </a:rPr>
              <a:t>Pitch Deck</a:t>
            </a:r>
            <a:r>
              <a:rPr lang="en-US" sz="1000" dirty="0">
                <a:solidFill>
                  <a:schemeClr val="bg1"/>
                </a:solidFill>
                <a:effectLst/>
                <a:latin typeface="+mj-lt"/>
                <a:ea typeface="Calibri" panose="020F0502020204030204" pitchFamily="34" charset="0"/>
                <a:cs typeface="Times New Roman" panose="02020603050405020304" pitchFamily="18" charset="0"/>
              </a:rPr>
              <a:t> [PowerPoint slides]. (n.d.). </a:t>
            </a:r>
            <a:r>
              <a:rPr lang="en-US" sz="1000" dirty="0" err="1">
                <a:solidFill>
                  <a:schemeClr val="bg1"/>
                </a:solidFill>
                <a:effectLst/>
                <a:latin typeface="+mj-lt"/>
                <a:ea typeface="Calibri" panose="020F0502020204030204" pitchFamily="34" charset="0"/>
                <a:cs typeface="Times New Roman" panose="02020603050405020304" pitchFamily="18" charset="0"/>
              </a:rPr>
              <a:t>Slidesgo</a:t>
            </a:r>
            <a:r>
              <a:rPr lang="en-US" sz="1000" dirty="0">
                <a:solidFill>
                  <a:schemeClr val="bg1"/>
                </a:solidFill>
                <a:effectLst/>
                <a:latin typeface="+mj-lt"/>
                <a:ea typeface="Calibri" panose="020F0502020204030204" pitchFamily="34" charset="0"/>
                <a:cs typeface="Times New Roman" panose="02020603050405020304" pitchFamily="18" charset="0"/>
              </a:rPr>
              <a:t>. </a:t>
            </a:r>
            <a:r>
              <a:rPr lang="en-US" sz="1000" dirty="0">
                <a:solidFill>
                  <a:schemeClr val="bg2">
                    <a:lumMod val="60000"/>
                    <a:lumOff val="40000"/>
                  </a:schemeClr>
                </a:solidFill>
                <a:latin typeface="Arial" panose="020B0604020202020204" pitchFamily="34" charset="0"/>
                <a:cs typeface="Arial" panose="020B0604020202020204" pitchFamily="34" charset="0"/>
              </a:rPr>
              <a:t>https://slidesgo.com/theme/transport-app-pitch-deck#search-car&amp;position-10&amp;results-17</a:t>
            </a:r>
          </a:p>
          <a:p>
            <a:pPr marL="0" indent="0">
              <a:lnSpc>
                <a:spcPct val="200000"/>
              </a:lnSpc>
              <a:buNone/>
            </a:pPr>
            <a:r>
              <a:rPr lang="en-US" sz="1000" dirty="0">
                <a:effectLst/>
                <a:latin typeface="Arial" panose="020B0604020202020204" pitchFamily="34" charset="0"/>
                <a:ea typeface="Times New Roman" panose="02020603050405020304" pitchFamily="18" charset="0"/>
                <a:cs typeface="Arial" panose="020B0604020202020204" pitchFamily="34" charset="0"/>
              </a:rPr>
              <a:t>Wyche, I. (n.d.). </a:t>
            </a:r>
            <a:r>
              <a:rPr lang="en-US" sz="1000" i="1" dirty="0">
                <a:effectLst/>
                <a:latin typeface="Arial" panose="020B0604020202020204" pitchFamily="34" charset="0"/>
                <a:ea typeface="Times New Roman" panose="02020603050405020304" pitchFamily="18" charset="0"/>
                <a:cs typeface="Arial" panose="020B0604020202020204" pitchFamily="34" charset="0"/>
              </a:rPr>
              <a:t>Streets for People</a:t>
            </a:r>
            <a:r>
              <a:rPr lang="en-US" sz="1000" dirty="0">
                <a:effectLst/>
                <a:latin typeface="Arial" panose="020B0604020202020204" pitchFamily="34" charset="0"/>
                <a:ea typeface="Times New Roman" panose="02020603050405020304" pitchFamily="18" charset="0"/>
                <a:cs typeface="Arial" panose="020B0604020202020204" pitchFamily="34" charset="0"/>
              </a:rPr>
              <a:t>. City of Detroit. </a:t>
            </a:r>
            <a:r>
              <a:rPr lang="en-US" sz="1000" u="sng" dirty="0">
                <a:solidFill>
                  <a:schemeClr val="bg2">
                    <a:lumMod val="60000"/>
                    <a:lumOff val="40000"/>
                  </a:schemeClr>
                </a:solidFill>
                <a:latin typeface="Arial" panose="020B0604020202020204" pitchFamily="34" charset="0"/>
                <a:cs typeface="Arial" panose="020B0604020202020204" pitchFamily="34" charset="0"/>
              </a:rPr>
              <a:t>https://detroitmi.gov/departments/department-public-works/complete-streets/streets-people</a:t>
            </a:r>
          </a:p>
          <a:p>
            <a:pPr marL="0" indent="0">
              <a:lnSpc>
                <a:spcPct val="200000"/>
              </a:lnSpc>
              <a:buNone/>
            </a:pPr>
            <a:endParaRPr lang="en-US" sz="1000" dirty="0">
              <a:solidFill>
                <a:schemeClr val="bg2">
                  <a:lumMod val="60000"/>
                  <a:lumOff val="40000"/>
                </a:schemeClr>
              </a:solidFill>
              <a:latin typeface="Arial" panose="020B0604020202020204" pitchFamily="34" charset="0"/>
              <a:cs typeface="Arial" panose="020B0604020202020204" pitchFamily="34" charset="0"/>
            </a:endParaRPr>
          </a:p>
          <a:p>
            <a:pPr marL="0" indent="0">
              <a:lnSpc>
                <a:spcPct val="200000"/>
              </a:lnSpc>
              <a:buNone/>
            </a:pPr>
            <a:endParaRPr lang="en-US" sz="1000" dirty="0">
              <a:solidFill>
                <a:schemeClr val="bg2">
                  <a:lumMod val="60000"/>
                  <a:lumOff val="40000"/>
                </a:schemeClr>
              </a:solidFill>
              <a:latin typeface="Arial" panose="020B0604020202020204" pitchFamily="34" charset="0"/>
              <a:cs typeface="Arial" panose="020B0604020202020204" pitchFamily="34" charset="0"/>
            </a:endParaRPr>
          </a:p>
        </p:txBody>
      </p:sp>
      <p:sp>
        <p:nvSpPr>
          <p:cNvPr id="726" name="Google Shape;726;p62"/>
          <p:cNvSpPr txBox="1">
            <a:spLocks noGrp="1"/>
          </p:cNvSpPr>
          <p:nvPr>
            <p:ph type="title"/>
          </p:nvPr>
        </p:nvSpPr>
        <p:spPr>
          <a:xfrm>
            <a:off x="2132100" y="367600"/>
            <a:ext cx="4879800"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References</a:t>
            </a:r>
            <a:endParaRPr dirty="0"/>
          </a:p>
        </p:txBody>
      </p:sp>
      <p:pic>
        <p:nvPicPr>
          <p:cNvPr id="2" name="1min-2021-01-09_-_Feeling_Free_-_www.FesliyanStudios.com_David_Renda">
            <a:hlinkClick r:id="" action="ppaction://media"/>
            <a:extLst>
              <a:ext uri="{FF2B5EF4-FFF2-40B4-BE49-F238E27FC236}">
                <a16:creationId xmlns:a16="http://schemas.microsoft.com/office/drawing/2014/main" id="{AC1BEDA4-0087-4A99-8163-5E9F955C8FC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267200" y="2266950"/>
            <a:ext cx="609600" cy="609600"/>
          </a:xfrm>
          <a:prstGeom prst="rect">
            <a:avLst/>
          </a:prstGeom>
        </p:spPr>
      </p:pic>
    </p:spTree>
    <p:extLst>
      <p:ext uri="{BB962C8B-B14F-4D97-AF65-F5344CB8AC3E}">
        <p14:creationId xmlns:p14="http://schemas.microsoft.com/office/powerpoint/2010/main" val="1334146244"/>
      </p:ext>
    </p:extLst>
  </p:cSld>
  <p:clrMapOvr>
    <a:masterClrMapping/>
  </p:clrMapOvr>
  <p:transition advClick="0" advTm="60000">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3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33"/>
          <p:cNvSpPr txBox="1">
            <a:spLocks noGrp="1"/>
          </p:cNvSpPr>
          <p:nvPr>
            <p:ph type="title" idx="2"/>
          </p:nvPr>
        </p:nvSpPr>
        <p:spPr>
          <a:xfrm>
            <a:off x="965111" y="690493"/>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Calibri" panose="020F0502020204030204" pitchFamily="34" charset="0"/>
                <a:cs typeface="Calibri" panose="020F0502020204030204" pitchFamily="34" charset="0"/>
              </a:rPr>
              <a:t>01</a:t>
            </a:r>
            <a:endParaRPr dirty="0">
              <a:latin typeface="Calibri" panose="020F0502020204030204" pitchFamily="34" charset="0"/>
              <a:cs typeface="Calibri" panose="020F0502020204030204" pitchFamily="34" charset="0"/>
            </a:endParaRPr>
          </a:p>
        </p:txBody>
      </p:sp>
      <p:sp>
        <p:nvSpPr>
          <p:cNvPr id="182" name="Google Shape;182;p33"/>
          <p:cNvSpPr txBox="1">
            <a:spLocks noGrp="1"/>
          </p:cNvSpPr>
          <p:nvPr>
            <p:ph type="ctrTitle"/>
          </p:nvPr>
        </p:nvSpPr>
        <p:spPr>
          <a:xfrm>
            <a:off x="3003350" y="678745"/>
            <a:ext cx="1825128" cy="69473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200" dirty="0">
                <a:latin typeface="Calibri" panose="020F0502020204030204" pitchFamily="34" charset="0"/>
                <a:cs typeface="Calibri" panose="020F0502020204030204" pitchFamily="34" charset="0"/>
              </a:rPr>
              <a:t>Problem </a:t>
            </a:r>
            <a:r>
              <a:rPr lang="en-US" sz="2200" dirty="0">
                <a:latin typeface="Calibri" panose="020F0502020204030204" pitchFamily="34" charset="0"/>
                <a:cs typeface="Calibri" panose="020F0502020204030204" pitchFamily="34" charset="0"/>
              </a:rPr>
              <a:t>Statement </a:t>
            </a:r>
            <a:endParaRPr sz="2200" dirty="0">
              <a:latin typeface="Calibri" panose="020F0502020204030204" pitchFamily="34" charset="0"/>
              <a:cs typeface="Calibri" panose="020F0502020204030204" pitchFamily="34" charset="0"/>
            </a:endParaRPr>
          </a:p>
        </p:txBody>
      </p:sp>
      <p:sp>
        <p:nvSpPr>
          <p:cNvPr id="184" name="Google Shape;184;p33"/>
          <p:cNvSpPr txBox="1">
            <a:spLocks noGrp="1"/>
          </p:cNvSpPr>
          <p:nvPr>
            <p:ph type="ctrTitle" idx="3"/>
          </p:nvPr>
        </p:nvSpPr>
        <p:spPr>
          <a:xfrm>
            <a:off x="3003350" y="1608563"/>
            <a:ext cx="2454600" cy="79534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dirty="0">
                <a:latin typeface="Calibri" panose="020F0502020204030204" pitchFamily="34" charset="0"/>
                <a:cs typeface="Calibri" panose="020F0502020204030204" pitchFamily="34" charset="0"/>
              </a:rPr>
              <a:t>Dataset Explanation</a:t>
            </a:r>
            <a:endParaRPr sz="2400" dirty="0">
              <a:latin typeface="Calibri" panose="020F0502020204030204" pitchFamily="34" charset="0"/>
              <a:cs typeface="Calibri" panose="020F0502020204030204" pitchFamily="34" charset="0"/>
            </a:endParaRPr>
          </a:p>
        </p:txBody>
      </p:sp>
      <p:sp>
        <p:nvSpPr>
          <p:cNvPr id="186" name="Google Shape;186;p33"/>
          <p:cNvSpPr txBox="1">
            <a:spLocks noGrp="1"/>
          </p:cNvSpPr>
          <p:nvPr>
            <p:ph type="title" idx="5"/>
          </p:nvPr>
        </p:nvSpPr>
        <p:spPr>
          <a:xfrm>
            <a:off x="965111" y="1702996"/>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Calibri" panose="020F0502020204030204" pitchFamily="34" charset="0"/>
                <a:cs typeface="Calibri" panose="020F0502020204030204" pitchFamily="34" charset="0"/>
              </a:rPr>
              <a:t>02</a:t>
            </a:r>
            <a:endParaRPr dirty="0">
              <a:latin typeface="Calibri" panose="020F0502020204030204" pitchFamily="34" charset="0"/>
              <a:cs typeface="Calibri" panose="020F0502020204030204" pitchFamily="34" charset="0"/>
            </a:endParaRPr>
          </a:p>
        </p:txBody>
      </p:sp>
      <p:sp>
        <p:nvSpPr>
          <p:cNvPr id="187" name="Google Shape;187;p33"/>
          <p:cNvSpPr txBox="1">
            <a:spLocks noGrp="1"/>
          </p:cNvSpPr>
          <p:nvPr>
            <p:ph type="ctrTitle" idx="6"/>
          </p:nvPr>
        </p:nvSpPr>
        <p:spPr>
          <a:xfrm>
            <a:off x="3003350" y="2778230"/>
            <a:ext cx="2454600"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dirty="0">
                <a:latin typeface="Calibri" panose="020F0502020204030204" pitchFamily="34" charset="0"/>
                <a:cs typeface="Calibri" panose="020F0502020204030204" pitchFamily="34" charset="0"/>
              </a:rPr>
              <a:t>Conclusion and Insights</a:t>
            </a:r>
            <a:endParaRPr sz="2400" dirty="0">
              <a:latin typeface="Calibri" panose="020F0502020204030204" pitchFamily="34" charset="0"/>
              <a:cs typeface="Calibri" panose="020F0502020204030204" pitchFamily="34" charset="0"/>
            </a:endParaRPr>
          </a:p>
        </p:txBody>
      </p:sp>
      <p:sp>
        <p:nvSpPr>
          <p:cNvPr id="189" name="Google Shape;189;p33"/>
          <p:cNvSpPr txBox="1">
            <a:spLocks noGrp="1"/>
          </p:cNvSpPr>
          <p:nvPr>
            <p:ph type="title" idx="8"/>
          </p:nvPr>
        </p:nvSpPr>
        <p:spPr>
          <a:xfrm>
            <a:off x="965111" y="2733421"/>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Calibri" panose="020F0502020204030204" pitchFamily="34" charset="0"/>
                <a:cs typeface="Calibri" panose="020F0502020204030204" pitchFamily="34" charset="0"/>
              </a:rPr>
              <a:t>03</a:t>
            </a:r>
            <a:endParaRPr dirty="0">
              <a:latin typeface="Calibri" panose="020F0502020204030204" pitchFamily="34" charset="0"/>
              <a:cs typeface="Calibri" panose="020F0502020204030204" pitchFamily="34" charset="0"/>
            </a:endParaRPr>
          </a:p>
        </p:txBody>
      </p:sp>
      <p:sp>
        <p:nvSpPr>
          <p:cNvPr id="190" name="Google Shape;190;p33"/>
          <p:cNvSpPr txBox="1">
            <a:spLocks noGrp="1"/>
          </p:cNvSpPr>
          <p:nvPr>
            <p:ph type="ctrTitle" idx="9"/>
          </p:nvPr>
        </p:nvSpPr>
        <p:spPr>
          <a:xfrm>
            <a:off x="3003350" y="3808655"/>
            <a:ext cx="2454600" cy="65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2400" dirty="0">
                <a:latin typeface="Calibri" panose="020F0502020204030204" pitchFamily="34" charset="0"/>
                <a:cs typeface="Calibri" panose="020F0502020204030204" pitchFamily="34" charset="0"/>
              </a:rPr>
              <a:t>Options for Improvement</a:t>
            </a:r>
            <a:endParaRPr sz="2400" dirty="0">
              <a:latin typeface="Calibri" panose="020F0502020204030204" pitchFamily="34" charset="0"/>
              <a:cs typeface="Calibri" panose="020F0502020204030204" pitchFamily="34" charset="0"/>
            </a:endParaRPr>
          </a:p>
        </p:txBody>
      </p:sp>
      <p:sp>
        <p:nvSpPr>
          <p:cNvPr id="192" name="Google Shape;192;p33"/>
          <p:cNvSpPr txBox="1">
            <a:spLocks noGrp="1"/>
          </p:cNvSpPr>
          <p:nvPr>
            <p:ph type="title" idx="14"/>
          </p:nvPr>
        </p:nvSpPr>
        <p:spPr>
          <a:xfrm>
            <a:off x="965111" y="3763846"/>
            <a:ext cx="1526100" cy="656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Calibri" panose="020F0502020204030204" pitchFamily="34" charset="0"/>
                <a:cs typeface="Calibri" panose="020F0502020204030204" pitchFamily="34" charset="0"/>
              </a:rPr>
              <a:t>04</a:t>
            </a:r>
            <a:endParaRPr dirty="0">
              <a:latin typeface="Calibri" panose="020F0502020204030204" pitchFamily="34" charset="0"/>
              <a:cs typeface="Calibri" panose="020F0502020204030204" pitchFamily="34" charset="0"/>
            </a:endParaRPr>
          </a:p>
        </p:txBody>
      </p:sp>
    </p:spTree>
  </p:cSld>
  <p:clrMapOvr>
    <a:masterClrMapping/>
  </p:clrMapOvr>
  <p:transition advClick="0" advTm="31000">
    <p:push dir="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4"/>
          <p:cNvSpPr txBox="1">
            <a:spLocks noGrp="1"/>
          </p:cNvSpPr>
          <p:nvPr>
            <p:ph type="title"/>
          </p:nvPr>
        </p:nvSpPr>
        <p:spPr>
          <a:xfrm>
            <a:off x="5209549" y="836342"/>
            <a:ext cx="2627815" cy="64117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3600" dirty="0">
                <a:latin typeface="Calibri" panose="020F0502020204030204" pitchFamily="34" charset="0"/>
                <a:cs typeface="Calibri" panose="020F0502020204030204" pitchFamily="34" charset="0"/>
              </a:rPr>
              <a:t>Introduction</a:t>
            </a:r>
            <a:endParaRPr sz="3600" dirty="0">
              <a:latin typeface="Calibri" panose="020F0502020204030204" pitchFamily="34" charset="0"/>
              <a:cs typeface="Calibri" panose="020F0502020204030204" pitchFamily="34" charset="0"/>
            </a:endParaRPr>
          </a:p>
        </p:txBody>
      </p:sp>
      <p:sp>
        <p:nvSpPr>
          <p:cNvPr id="198" name="Google Shape;198;p34"/>
          <p:cNvSpPr txBox="1">
            <a:spLocks noGrp="1"/>
          </p:cNvSpPr>
          <p:nvPr>
            <p:ph type="body" idx="1"/>
          </p:nvPr>
        </p:nvSpPr>
        <p:spPr>
          <a:xfrm>
            <a:off x="5003927" y="1712092"/>
            <a:ext cx="3039061" cy="507900"/>
          </a:xfrm>
          <a:prstGeom prst="rect">
            <a:avLst/>
          </a:prstGeom>
        </p:spPr>
        <p:txBody>
          <a:bodyPr spcFirstLastPara="1" wrap="square" lIns="91425" tIns="91425" rIns="91425" bIns="91425" anchor="t" anchorCtr="0">
            <a:noAutofit/>
          </a:bodyPr>
          <a:lstStyle/>
          <a:p>
            <a:pPr marL="139700" lvl="0" indent="0" algn="just" defTabSz="914400">
              <a:buNone/>
              <a:defRPr/>
            </a:pPr>
            <a:r>
              <a:rPr lang="en-US" sz="1800" dirty="0">
                <a:latin typeface="Calibri" panose="020F0502020204030204" pitchFamily="34" charset="0"/>
                <a:cs typeface="Calibri" panose="020F0502020204030204" pitchFamily="34" charset="0"/>
              </a:rPr>
              <a:t>Traffic Crashes in the US</a:t>
            </a:r>
          </a:p>
        </p:txBody>
      </p:sp>
      <p:pic>
        <p:nvPicPr>
          <p:cNvPr id="199" name="Google Shape;199;p34"/>
          <p:cNvPicPr preferRelativeResize="0"/>
          <p:nvPr/>
        </p:nvPicPr>
        <p:blipFill rotWithShape="1">
          <a:blip r:embed="rId3">
            <a:alphaModFix/>
          </a:blip>
          <a:srcRect l="12478" r="37708"/>
          <a:stretch/>
        </p:blipFill>
        <p:spPr>
          <a:xfrm>
            <a:off x="0" y="0"/>
            <a:ext cx="3843225" cy="5143498"/>
          </a:xfrm>
          <a:prstGeom prst="rect">
            <a:avLst/>
          </a:prstGeom>
          <a:noFill/>
          <a:ln>
            <a:noFill/>
          </a:ln>
        </p:spPr>
      </p:pic>
      <p:sp>
        <p:nvSpPr>
          <p:cNvPr id="200" name="Google Shape;200;p34"/>
          <p:cNvSpPr/>
          <p:nvPr/>
        </p:nvSpPr>
        <p:spPr>
          <a:xfrm>
            <a:off x="-12300" y="0"/>
            <a:ext cx="3855600" cy="51765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98;p34">
            <a:extLst>
              <a:ext uri="{FF2B5EF4-FFF2-40B4-BE49-F238E27FC236}">
                <a16:creationId xmlns:a16="http://schemas.microsoft.com/office/drawing/2014/main" id="{BAE1ABEA-157D-4473-8238-4E7AF06D0DE3}"/>
              </a:ext>
            </a:extLst>
          </p:cNvPr>
          <p:cNvSpPr txBox="1">
            <a:spLocks/>
          </p:cNvSpPr>
          <p:nvPr/>
        </p:nvSpPr>
        <p:spPr>
          <a:xfrm>
            <a:off x="5003927" y="2317799"/>
            <a:ext cx="3039061" cy="50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139700" indent="0" algn="just">
              <a:buFont typeface="Montserrat"/>
              <a:buNone/>
              <a:defRPr/>
            </a:pPr>
            <a:r>
              <a:rPr lang="en-US" sz="1800" dirty="0">
                <a:latin typeface="Calibri" panose="020F0502020204030204" pitchFamily="34" charset="0"/>
                <a:cs typeface="Calibri" panose="020F0502020204030204" pitchFamily="34" charset="0"/>
              </a:rPr>
              <a:t>Traffic Crashes in Detroit City</a:t>
            </a:r>
          </a:p>
        </p:txBody>
      </p:sp>
      <p:sp>
        <p:nvSpPr>
          <p:cNvPr id="7" name="Google Shape;198;p34">
            <a:extLst>
              <a:ext uri="{FF2B5EF4-FFF2-40B4-BE49-F238E27FC236}">
                <a16:creationId xmlns:a16="http://schemas.microsoft.com/office/drawing/2014/main" id="{517F0890-AE2B-4097-8D34-8091BF3A85CE}"/>
              </a:ext>
            </a:extLst>
          </p:cNvPr>
          <p:cNvSpPr txBox="1">
            <a:spLocks/>
          </p:cNvSpPr>
          <p:nvPr/>
        </p:nvSpPr>
        <p:spPr>
          <a:xfrm>
            <a:off x="5003927" y="2926530"/>
            <a:ext cx="3039061" cy="5079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lt1"/>
              </a:buClr>
              <a:buSzPts val="1400"/>
              <a:buFont typeface="Montserrat"/>
              <a:buChar char="■"/>
              <a:defRPr sz="1400" b="0" i="0" u="none" strike="noStrike" cap="none">
                <a:solidFill>
                  <a:schemeClr val="lt1"/>
                </a:solidFill>
                <a:latin typeface="Montserrat"/>
                <a:ea typeface="Montserrat"/>
                <a:cs typeface="Montserrat"/>
                <a:sym typeface="Montserrat"/>
              </a:defRPr>
            </a:lvl9pPr>
          </a:lstStyle>
          <a:p>
            <a:pPr marL="139700" indent="0" algn="just">
              <a:buNone/>
              <a:defRPr/>
            </a:pPr>
            <a:r>
              <a:rPr lang="en-US" sz="1800" dirty="0">
                <a:latin typeface="Calibri" panose="020F0502020204030204" pitchFamily="34" charset="0"/>
                <a:cs typeface="Calibri" panose="020F0502020204030204" pitchFamily="34" charset="0"/>
              </a:rPr>
              <a:t>The Rise of the Traffic Crashes Since the start of the Pandemic</a:t>
            </a:r>
          </a:p>
        </p:txBody>
      </p:sp>
    </p:spTree>
  </p:cSld>
  <p:clrMapOvr>
    <a:masterClrMapping/>
  </p:clrMapOvr>
  <p:transition advClick="0" advTm="31000">
    <p:push dir="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5"/>
          <p:cNvSpPr txBox="1">
            <a:spLocks noGrp="1"/>
          </p:cNvSpPr>
          <p:nvPr>
            <p:ph type="title"/>
          </p:nvPr>
        </p:nvSpPr>
        <p:spPr>
          <a:xfrm>
            <a:off x="4931325" y="1422680"/>
            <a:ext cx="28080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200" dirty="0">
                <a:latin typeface="Calibri" panose="020F0502020204030204" pitchFamily="34" charset="0"/>
                <a:cs typeface="Calibri" panose="020F0502020204030204" pitchFamily="34" charset="0"/>
              </a:rPr>
              <a:t>The Problem</a:t>
            </a:r>
            <a:r>
              <a:rPr lang="en" sz="3200"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Statement</a:t>
            </a:r>
            <a:endParaRPr sz="3200" dirty="0">
              <a:latin typeface="Calibri" panose="020F0502020204030204" pitchFamily="34" charset="0"/>
              <a:cs typeface="Calibri" panose="020F0502020204030204" pitchFamily="34" charset="0"/>
            </a:endParaRPr>
          </a:p>
        </p:txBody>
      </p:sp>
      <p:sp>
        <p:nvSpPr>
          <p:cNvPr id="206" name="Google Shape;206;p35"/>
          <p:cNvSpPr txBox="1">
            <a:spLocks noGrp="1"/>
          </p:cNvSpPr>
          <p:nvPr>
            <p:ph type="title" idx="2"/>
          </p:nvPr>
        </p:nvSpPr>
        <p:spPr>
          <a:xfrm>
            <a:off x="4931325" y="369966"/>
            <a:ext cx="3343200" cy="95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latin typeface="Calibri" panose="020F0502020204030204" pitchFamily="34" charset="0"/>
                <a:cs typeface="Calibri" panose="020F0502020204030204" pitchFamily="34" charset="0"/>
              </a:rPr>
              <a:t>01</a:t>
            </a:r>
            <a:endParaRPr dirty="0">
              <a:latin typeface="Calibri" panose="020F0502020204030204" pitchFamily="34" charset="0"/>
              <a:cs typeface="Calibri" panose="020F0502020204030204" pitchFamily="34" charset="0"/>
            </a:endParaRPr>
          </a:p>
        </p:txBody>
      </p:sp>
      <p:pic>
        <p:nvPicPr>
          <p:cNvPr id="208" name="Google Shape;208;p35"/>
          <p:cNvPicPr preferRelativeResize="0"/>
          <p:nvPr/>
        </p:nvPicPr>
        <p:blipFill rotWithShape="1">
          <a:blip r:embed="rId3">
            <a:alphaModFix/>
          </a:blip>
          <a:srcRect l="4168"/>
          <a:stretch/>
        </p:blipFill>
        <p:spPr>
          <a:xfrm>
            <a:off x="-32825" y="1010050"/>
            <a:ext cx="4489796" cy="3123400"/>
          </a:xfrm>
          <a:prstGeom prst="rect">
            <a:avLst/>
          </a:prstGeom>
          <a:noFill/>
          <a:ln>
            <a:noFill/>
          </a:ln>
        </p:spPr>
      </p:pic>
      <p:sp>
        <p:nvSpPr>
          <p:cNvPr id="209" name="Google Shape;209;p35"/>
          <p:cNvSpPr/>
          <p:nvPr/>
        </p:nvSpPr>
        <p:spPr>
          <a:xfrm>
            <a:off x="-32800" y="1009950"/>
            <a:ext cx="4489800" cy="31233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98;p34">
            <a:extLst>
              <a:ext uri="{FF2B5EF4-FFF2-40B4-BE49-F238E27FC236}">
                <a16:creationId xmlns:a16="http://schemas.microsoft.com/office/drawing/2014/main" id="{1D83B88F-0AF8-47A4-A606-73AC296CA772}"/>
              </a:ext>
            </a:extLst>
          </p:cNvPr>
          <p:cNvSpPr txBox="1">
            <a:spLocks/>
          </p:cNvSpPr>
          <p:nvPr/>
        </p:nvSpPr>
        <p:spPr>
          <a:xfrm>
            <a:off x="4931325" y="2433988"/>
            <a:ext cx="2808000" cy="23395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1pPr>
            <a:lvl2pPr marL="914400" marR="0" lvl="1"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2pPr>
            <a:lvl3pPr marL="1371600" marR="0" lvl="2"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3pPr>
            <a:lvl4pPr marL="1828800" marR="0" lvl="3"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4pPr>
            <a:lvl5pPr marL="2286000" marR="0" lvl="4"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5pPr>
            <a:lvl6pPr marL="2743200" marR="0" lvl="5"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6pPr>
            <a:lvl7pPr marL="3200400" marR="0" lvl="6"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7pPr>
            <a:lvl8pPr marL="3657600" marR="0" lvl="7"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8pPr>
            <a:lvl9pPr marL="4114800" marR="0" lvl="8" indent="-317500" algn="l" rtl="0">
              <a:lnSpc>
                <a:spcPct val="100000"/>
              </a:lnSpc>
              <a:spcBef>
                <a:spcPts val="0"/>
              </a:spcBef>
              <a:spcAft>
                <a:spcPts val="0"/>
              </a:spcAft>
              <a:buClr>
                <a:schemeClr val="lt1"/>
              </a:buClr>
              <a:buSzPts val="1400"/>
              <a:buFont typeface="Montserrat"/>
              <a:buNone/>
              <a:defRPr sz="1400" b="0" i="0" u="none" strike="noStrike" cap="none">
                <a:solidFill>
                  <a:schemeClr val="lt1"/>
                </a:solidFill>
                <a:latin typeface="Montserrat"/>
                <a:ea typeface="Montserrat"/>
                <a:cs typeface="Montserrat"/>
                <a:sym typeface="Montserrat"/>
              </a:defRPr>
            </a:lvl9pPr>
          </a:lstStyle>
          <a:p>
            <a:pPr marL="139700" indent="0" algn="just">
              <a:defRPr/>
            </a:pPr>
            <a:r>
              <a:rPr lang="en-US" sz="1800" dirty="0">
                <a:latin typeface="Calibri" panose="020F0502020204030204" pitchFamily="34" charset="0"/>
                <a:cs typeface="Calibri" panose="020F0502020204030204" pitchFamily="34" charset="0"/>
              </a:rPr>
              <a:t>Does a relationship exist between the human elements and the traffic characteristics regarding the environmental factors that influence the accidents’ likelihood in Detroit.</a:t>
            </a:r>
          </a:p>
        </p:txBody>
      </p:sp>
    </p:spTree>
  </p:cSld>
  <p:clrMapOvr>
    <a:masterClrMapping/>
  </p:clrMapOvr>
  <p:transition advClick="0" advTm="31000">
    <p:push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0"/>
          <p:cNvSpPr/>
          <p:nvPr/>
        </p:nvSpPr>
        <p:spPr>
          <a:xfrm>
            <a:off x="3098575" y="1345513"/>
            <a:ext cx="5604000" cy="3192300"/>
          </a:xfrm>
          <a:prstGeom prst="rect">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40"/>
          <p:cNvSpPr txBox="1">
            <a:spLocks noGrp="1"/>
          </p:cNvSpPr>
          <p:nvPr>
            <p:ph type="title"/>
          </p:nvPr>
        </p:nvSpPr>
        <p:spPr>
          <a:xfrm>
            <a:off x="367990" y="349925"/>
            <a:ext cx="8334585" cy="5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200" dirty="0">
                <a:latin typeface="Calibri" panose="020F0502020204030204" pitchFamily="34" charset="0"/>
                <a:cs typeface="Calibri" panose="020F0502020204030204" pitchFamily="34" charset="0"/>
              </a:rPr>
              <a:t>The Problem Statement (Continued)</a:t>
            </a:r>
            <a:endParaRPr sz="3200" dirty="0">
              <a:latin typeface="Calibri" panose="020F0502020204030204" pitchFamily="34" charset="0"/>
              <a:cs typeface="Calibri" panose="020F0502020204030204" pitchFamily="34" charset="0"/>
            </a:endParaRPr>
          </a:p>
        </p:txBody>
      </p:sp>
      <p:sp>
        <p:nvSpPr>
          <p:cNvPr id="257" name="Google Shape;257;p40"/>
          <p:cNvSpPr txBox="1">
            <a:spLocks noGrp="1"/>
          </p:cNvSpPr>
          <p:nvPr>
            <p:ph type="subTitle" idx="1"/>
          </p:nvPr>
        </p:nvSpPr>
        <p:spPr>
          <a:xfrm>
            <a:off x="4496574" y="1887678"/>
            <a:ext cx="3186615" cy="2397972"/>
          </a:xfrm>
          <a:prstGeom prst="rect">
            <a:avLst/>
          </a:prstGeom>
        </p:spPr>
        <p:txBody>
          <a:bodyPr spcFirstLastPara="1" wrap="square" lIns="91425" tIns="91425" rIns="91425" bIns="91425" anchor="t" anchorCtr="0">
            <a:noAutofit/>
          </a:bodyPr>
          <a:lstStyle/>
          <a:p>
            <a:pPr marL="342900" lvl="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Background, Need, and City of Detroit Efforts Overview</a:t>
            </a:r>
          </a:p>
          <a:p>
            <a:pPr marL="342900" algn="just">
              <a:buFont typeface="Arial" panose="020B0604020202020204" pitchFamily="34" charset="0"/>
              <a:buChar char="•"/>
            </a:pPr>
            <a:r>
              <a:rPr lang="en-US" sz="2400" dirty="0">
                <a:latin typeface="Calibri" panose="020F0502020204030204" pitchFamily="34" charset="0"/>
                <a:cs typeface="Calibri" panose="020F0502020204030204" pitchFamily="34" charset="0"/>
              </a:rPr>
              <a:t>The Benefits and the Feasibility of the Study</a:t>
            </a:r>
          </a:p>
          <a:p>
            <a:pPr marL="0" lvl="0" indent="0" algn="just"/>
            <a:endParaRPr sz="2400" dirty="0">
              <a:latin typeface="Calibri" panose="020F0502020204030204" pitchFamily="34" charset="0"/>
              <a:cs typeface="Calibri" panose="020F0502020204030204" pitchFamily="34" charset="0"/>
            </a:endParaRPr>
          </a:p>
        </p:txBody>
      </p:sp>
      <p:pic>
        <p:nvPicPr>
          <p:cNvPr id="258" name="Google Shape;258;p40"/>
          <p:cNvPicPr preferRelativeResize="0"/>
          <p:nvPr/>
        </p:nvPicPr>
        <p:blipFill rotWithShape="1">
          <a:blip r:embed="rId3">
            <a:alphaModFix/>
          </a:blip>
          <a:srcRect r="1312"/>
          <a:stretch/>
        </p:blipFill>
        <p:spPr>
          <a:xfrm>
            <a:off x="0" y="1597650"/>
            <a:ext cx="3975724" cy="2688025"/>
          </a:xfrm>
          <a:prstGeom prst="rect">
            <a:avLst/>
          </a:prstGeom>
          <a:noFill/>
          <a:ln>
            <a:noFill/>
          </a:ln>
        </p:spPr>
      </p:pic>
      <p:sp>
        <p:nvSpPr>
          <p:cNvPr id="259" name="Google Shape;259;p40"/>
          <p:cNvSpPr/>
          <p:nvPr/>
        </p:nvSpPr>
        <p:spPr>
          <a:xfrm>
            <a:off x="0" y="1597650"/>
            <a:ext cx="3975600" cy="26880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ransition advClick="0" advTm="31000">
    <p:push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5" name="Google Shape;265;p41"/>
          <p:cNvSpPr txBox="1">
            <a:spLocks noGrp="1"/>
          </p:cNvSpPr>
          <p:nvPr>
            <p:ph type="ctrTitle" idx="2"/>
          </p:nvPr>
        </p:nvSpPr>
        <p:spPr>
          <a:xfrm>
            <a:off x="615800" y="2857175"/>
            <a:ext cx="1832100" cy="56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400" b="0" dirty="0">
                <a:latin typeface="Calibri" panose="020F0502020204030204" pitchFamily="34" charset="0"/>
                <a:cs typeface="Calibri" panose="020F0502020204030204" pitchFamily="34" charset="0"/>
              </a:rPr>
              <a:t>Data Origin</a:t>
            </a:r>
            <a:endParaRPr sz="2400" b="0" dirty="0">
              <a:latin typeface="Calibri" panose="020F0502020204030204" pitchFamily="34" charset="0"/>
              <a:cs typeface="Calibri" panose="020F0502020204030204" pitchFamily="34" charset="0"/>
            </a:endParaRPr>
          </a:p>
        </p:txBody>
      </p:sp>
      <p:sp>
        <p:nvSpPr>
          <p:cNvPr id="266" name="Google Shape;266;p41"/>
          <p:cNvSpPr txBox="1">
            <a:spLocks noGrp="1"/>
          </p:cNvSpPr>
          <p:nvPr>
            <p:ph type="subTitle" idx="1"/>
          </p:nvPr>
        </p:nvSpPr>
        <p:spPr>
          <a:xfrm>
            <a:off x="615800" y="3480475"/>
            <a:ext cx="1832100" cy="1169583"/>
          </a:xfrm>
          <a:prstGeom prst="rect">
            <a:avLst/>
          </a:prstGeom>
        </p:spPr>
        <p:txBody>
          <a:bodyPr spcFirstLastPara="1" wrap="square" lIns="91425" tIns="91425" rIns="91425" bIns="91425" anchor="t" anchorCtr="0">
            <a:noAutofit/>
          </a:bodyPr>
          <a:lstStyle/>
          <a:p>
            <a:pPr marL="0" lvl="0" indent="0"/>
            <a:r>
              <a:rPr lang="en-US" sz="1600" kern="1200" dirty="0">
                <a:solidFill>
                  <a:schemeClr val="bg1"/>
                </a:solidFill>
                <a:latin typeface="Calibri" panose="020F0502020204030204" pitchFamily="34" charset="0"/>
                <a:cs typeface="Calibri" panose="020F0502020204030204" pitchFamily="34" charset="0"/>
              </a:rPr>
              <a:t>The data was pre-collected from the city of Detroit’s official website</a:t>
            </a:r>
            <a:endParaRPr sz="1600" dirty="0">
              <a:solidFill>
                <a:schemeClr val="bg1"/>
              </a:solidFill>
              <a:latin typeface="Calibri" panose="020F0502020204030204" pitchFamily="34" charset="0"/>
              <a:cs typeface="Calibri" panose="020F0502020204030204" pitchFamily="34" charset="0"/>
            </a:endParaRPr>
          </a:p>
        </p:txBody>
      </p:sp>
      <p:sp>
        <p:nvSpPr>
          <p:cNvPr id="267" name="Google Shape;267;p41"/>
          <p:cNvSpPr txBox="1">
            <a:spLocks noGrp="1"/>
          </p:cNvSpPr>
          <p:nvPr>
            <p:ph type="ctrTitle" idx="3"/>
          </p:nvPr>
        </p:nvSpPr>
        <p:spPr>
          <a:xfrm>
            <a:off x="2642565" y="1413344"/>
            <a:ext cx="1832100" cy="89584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400" b="0" dirty="0">
                <a:latin typeface="Calibri" panose="020F0502020204030204" pitchFamily="34" charset="0"/>
                <a:cs typeface="Calibri" panose="020F0502020204030204" pitchFamily="34" charset="0"/>
              </a:rPr>
              <a:t>Time Period of the Data</a:t>
            </a:r>
            <a:endParaRPr sz="2400" b="0" dirty="0">
              <a:latin typeface="Calibri" panose="020F0502020204030204" pitchFamily="34" charset="0"/>
              <a:cs typeface="Calibri" panose="020F0502020204030204" pitchFamily="34" charset="0"/>
            </a:endParaRPr>
          </a:p>
        </p:txBody>
      </p:sp>
      <p:sp>
        <p:nvSpPr>
          <p:cNvPr id="268" name="Google Shape;268;p41"/>
          <p:cNvSpPr txBox="1">
            <a:spLocks noGrp="1"/>
          </p:cNvSpPr>
          <p:nvPr>
            <p:ph type="subTitle" idx="4"/>
          </p:nvPr>
        </p:nvSpPr>
        <p:spPr>
          <a:xfrm>
            <a:off x="2642575" y="2369391"/>
            <a:ext cx="1832100" cy="9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1600" kern="1200" dirty="0">
                <a:solidFill>
                  <a:schemeClr val="bg1"/>
                </a:solidFill>
                <a:latin typeface="Calibri" panose="020F0502020204030204" pitchFamily="34" charset="0"/>
                <a:cs typeface="Calibri" panose="020F0502020204030204" pitchFamily="34" charset="0"/>
              </a:rPr>
              <a:t>2011-2016</a:t>
            </a:r>
            <a:endParaRPr sz="1600" kern="1200" dirty="0">
              <a:solidFill>
                <a:schemeClr val="bg1"/>
              </a:solidFill>
              <a:latin typeface="Calibri" panose="020F0502020204030204" pitchFamily="34" charset="0"/>
              <a:cs typeface="Calibri" panose="020F0502020204030204" pitchFamily="34" charset="0"/>
            </a:endParaRPr>
          </a:p>
          <a:p>
            <a:pPr marL="0" lvl="0" indent="0" algn="ctr" rtl="0">
              <a:spcBef>
                <a:spcPts val="0"/>
              </a:spcBef>
              <a:spcAft>
                <a:spcPts val="0"/>
              </a:spcAft>
              <a:buNone/>
            </a:pPr>
            <a:endParaRPr dirty="0"/>
          </a:p>
        </p:txBody>
      </p:sp>
      <p:sp>
        <p:nvSpPr>
          <p:cNvPr id="269" name="Google Shape;269;p41"/>
          <p:cNvSpPr txBox="1">
            <a:spLocks noGrp="1"/>
          </p:cNvSpPr>
          <p:nvPr>
            <p:ph type="ctrTitle" idx="5"/>
          </p:nvPr>
        </p:nvSpPr>
        <p:spPr>
          <a:xfrm>
            <a:off x="4444477" y="3027734"/>
            <a:ext cx="2335464" cy="711496"/>
          </a:xfrm>
          <a:prstGeom prst="rect">
            <a:avLst/>
          </a:prstGeom>
        </p:spPr>
        <p:txBody>
          <a:bodyPr spcFirstLastPara="1" wrap="square" lIns="91425" tIns="91425" rIns="91425" bIns="91425" anchor="b" anchorCtr="0">
            <a:noAutofit/>
          </a:bodyPr>
          <a:lstStyle/>
          <a:p>
            <a:pPr lvl="0"/>
            <a:r>
              <a:rPr lang="en-US" sz="2400" b="0" dirty="0">
                <a:latin typeface="Calibri" panose="020F0502020204030204" pitchFamily="34" charset="0"/>
                <a:cs typeface="Calibri" panose="020F0502020204030204" pitchFamily="34" charset="0"/>
              </a:rPr>
              <a:t>The Justification of Using the Data</a:t>
            </a:r>
            <a:endParaRPr sz="2400" b="0" dirty="0">
              <a:latin typeface="Calibri" panose="020F0502020204030204" pitchFamily="34" charset="0"/>
              <a:cs typeface="Calibri" panose="020F0502020204030204" pitchFamily="34" charset="0"/>
            </a:endParaRPr>
          </a:p>
        </p:txBody>
      </p:sp>
      <p:sp>
        <p:nvSpPr>
          <p:cNvPr id="270" name="Google Shape;270;p41"/>
          <p:cNvSpPr txBox="1">
            <a:spLocks noGrp="1"/>
          </p:cNvSpPr>
          <p:nvPr>
            <p:ph type="subTitle" idx="6"/>
          </p:nvPr>
        </p:nvSpPr>
        <p:spPr>
          <a:xfrm>
            <a:off x="4699524" y="3633116"/>
            <a:ext cx="1832100" cy="864300"/>
          </a:xfrm>
          <a:prstGeom prst="rect">
            <a:avLst/>
          </a:prstGeom>
        </p:spPr>
        <p:txBody>
          <a:bodyPr spcFirstLastPara="1" wrap="square" lIns="91425" tIns="91425" rIns="91425" bIns="91425" anchor="t" anchorCtr="0">
            <a:noAutofit/>
          </a:bodyPr>
          <a:lstStyle/>
          <a:p>
            <a:pPr marL="0" indent="0">
              <a:buClr>
                <a:schemeClr val="dk1"/>
              </a:buClr>
              <a:buSzPts val="1100"/>
            </a:pPr>
            <a:r>
              <a:rPr lang="en-US" sz="1600" kern="1200" dirty="0">
                <a:solidFill>
                  <a:schemeClr val="bg1"/>
                </a:solidFill>
                <a:latin typeface="Calibri" panose="020F0502020204030204" pitchFamily="34" charset="0"/>
                <a:ea typeface="Arial"/>
                <a:cs typeface="Calibri" panose="020F0502020204030204" pitchFamily="34" charset="0"/>
                <a:sym typeface="Arial"/>
              </a:rPr>
              <a:t>T</a:t>
            </a:r>
            <a:r>
              <a:rPr lang="en-US" sz="1600" b="0" i="0" u="none" strike="noStrike" kern="1200" cap="none" dirty="0">
                <a:solidFill>
                  <a:schemeClr val="bg1"/>
                </a:solidFill>
                <a:effectLst/>
                <a:latin typeface="Calibri" panose="020F0502020204030204" pitchFamily="34" charset="0"/>
                <a:ea typeface="Arial"/>
                <a:cs typeface="Calibri" panose="020F0502020204030204" pitchFamily="34" charset="0"/>
                <a:sym typeface="Arial"/>
              </a:rPr>
              <a:t>o lessen traffic crashes and the risk of death</a:t>
            </a:r>
            <a:endParaRPr sz="1600" kern="1200" dirty="0">
              <a:solidFill>
                <a:schemeClr val="bg1"/>
              </a:solidFill>
              <a:latin typeface="Calibri" panose="020F0502020204030204" pitchFamily="34" charset="0"/>
              <a:cs typeface="Calibri" panose="020F0502020204030204" pitchFamily="34" charset="0"/>
            </a:endParaRPr>
          </a:p>
        </p:txBody>
      </p:sp>
      <p:sp>
        <p:nvSpPr>
          <p:cNvPr id="271" name="Google Shape;271;p41"/>
          <p:cNvSpPr txBox="1">
            <a:spLocks noGrp="1"/>
          </p:cNvSpPr>
          <p:nvPr>
            <p:ph type="ctrTitle" idx="7"/>
          </p:nvPr>
        </p:nvSpPr>
        <p:spPr>
          <a:xfrm>
            <a:off x="6696096" y="1511362"/>
            <a:ext cx="1832100" cy="79782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400" b="0" dirty="0">
                <a:latin typeface="Calibri" panose="020F0502020204030204" pitchFamily="34" charset="0"/>
                <a:cs typeface="Calibri" panose="020F0502020204030204" pitchFamily="34" charset="0"/>
              </a:rPr>
              <a:t>Dataset Content</a:t>
            </a:r>
            <a:endParaRPr sz="2400" b="0" dirty="0">
              <a:latin typeface="Calibri" panose="020F0502020204030204" pitchFamily="34" charset="0"/>
              <a:cs typeface="Calibri" panose="020F0502020204030204" pitchFamily="34" charset="0"/>
            </a:endParaRPr>
          </a:p>
        </p:txBody>
      </p:sp>
      <p:sp>
        <p:nvSpPr>
          <p:cNvPr id="272" name="Google Shape;272;p41"/>
          <p:cNvSpPr txBox="1">
            <a:spLocks noGrp="1"/>
          </p:cNvSpPr>
          <p:nvPr>
            <p:ph type="subTitle" idx="8"/>
          </p:nvPr>
        </p:nvSpPr>
        <p:spPr>
          <a:xfrm>
            <a:off x="6628480" y="2269548"/>
            <a:ext cx="1961248" cy="841603"/>
          </a:xfrm>
          <a:prstGeom prst="rect">
            <a:avLst/>
          </a:prstGeom>
        </p:spPr>
        <p:txBody>
          <a:bodyPr spcFirstLastPara="1" wrap="square" lIns="91425" tIns="91425" rIns="91425" bIns="91425" anchor="t" anchorCtr="0">
            <a:noAutofit/>
          </a:bodyPr>
          <a:lstStyle/>
          <a:p>
            <a:pPr marL="0" lvl="0" indent="0">
              <a:buClr>
                <a:schemeClr val="dk1"/>
              </a:buClr>
              <a:buSzPts val="1100"/>
            </a:pPr>
            <a:r>
              <a:rPr lang="en-US" sz="1600" kern="1200" dirty="0">
                <a:solidFill>
                  <a:schemeClr val="bg1"/>
                </a:solidFill>
                <a:latin typeface="Calibri" panose="020F0502020204030204" pitchFamily="34" charset="0"/>
                <a:cs typeface="Calibri" panose="020F0502020204030204" pitchFamily="34" charset="0"/>
              </a:rPr>
              <a:t>Data was used as-is from the E-Crash system at DPD</a:t>
            </a:r>
            <a:endParaRPr sz="1600" kern="1200" dirty="0">
              <a:solidFill>
                <a:schemeClr val="bg1"/>
              </a:solidFill>
              <a:latin typeface="Calibri" panose="020F0502020204030204" pitchFamily="34" charset="0"/>
              <a:cs typeface="Calibri" panose="020F0502020204030204" pitchFamily="34" charset="0"/>
            </a:endParaRPr>
          </a:p>
        </p:txBody>
      </p:sp>
      <p:sp>
        <p:nvSpPr>
          <p:cNvPr id="273" name="Google Shape;273;p41"/>
          <p:cNvSpPr/>
          <p:nvPr/>
        </p:nvSpPr>
        <p:spPr>
          <a:xfrm>
            <a:off x="1250300" y="1995725"/>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41"/>
          <p:cNvSpPr/>
          <p:nvPr/>
        </p:nvSpPr>
        <p:spPr>
          <a:xfrm>
            <a:off x="3277063" y="3620375"/>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41"/>
          <p:cNvSpPr/>
          <p:nvPr/>
        </p:nvSpPr>
        <p:spPr>
          <a:xfrm>
            <a:off x="5303838" y="1995725"/>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41"/>
          <p:cNvSpPr/>
          <p:nvPr/>
        </p:nvSpPr>
        <p:spPr>
          <a:xfrm>
            <a:off x="7330588" y="3620375"/>
            <a:ext cx="563100" cy="563100"/>
          </a:xfrm>
          <a:prstGeom prst="ellipse">
            <a:avLst/>
          </a:prstGeom>
          <a:noFill/>
          <a:ln w="9525" cap="flat" cmpd="sng">
            <a:solidFill>
              <a:srgbClr val="D5B96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77" name="Google Shape;277;p41"/>
          <p:cNvCxnSpPr>
            <a:stCxn id="273" idx="4"/>
            <a:endCxn id="265" idx="0"/>
          </p:cNvCxnSpPr>
          <p:nvPr/>
        </p:nvCxnSpPr>
        <p:spPr>
          <a:xfrm>
            <a:off x="1531850" y="2558825"/>
            <a:ext cx="0" cy="298500"/>
          </a:xfrm>
          <a:prstGeom prst="straightConnector1">
            <a:avLst/>
          </a:prstGeom>
          <a:noFill/>
          <a:ln w="9525" cap="flat" cmpd="sng">
            <a:solidFill>
              <a:srgbClr val="D5B961"/>
            </a:solidFill>
            <a:prstDash val="solid"/>
            <a:round/>
            <a:headEnd type="none" w="med" len="med"/>
            <a:tailEnd type="none" w="med" len="med"/>
          </a:ln>
        </p:spPr>
      </p:cxnSp>
      <p:cxnSp>
        <p:nvCxnSpPr>
          <p:cNvPr id="278" name="Google Shape;278;p41"/>
          <p:cNvCxnSpPr>
            <a:stCxn id="268" idx="2"/>
            <a:endCxn id="274" idx="0"/>
          </p:cNvCxnSpPr>
          <p:nvPr/>
        </p:nvCxnSpPr>
        <p:spPr>
          <a:xfrm>
            <a:off x="3558625" y="3362991"/>
            <a:ext cx="0" cy="257400"/>
          </a:xfrm>
          <a:prstGeom prst="straightConnector1">
            <a:avLst/>
          </a:prstGeom>
          <a:noFill/>
          <a:ln w="9525" cap="flat" cmpd="sng">
            <a:solidFill>
              <a:srgbClr val="D5B961"/>
            </a:solidFill>
            <a:prstDash val="solid"/>
            <a:round/>
            <a:headEnd type="none" w="med" len="med"/>
            <a:tailEnd type="none" w="med" len="med"/>
          </a:ln>
        </p:spPr>
      </p:cxnSp>
      <p:cxnSp>
        <p:nvCxnSpPr>
          <p:cNvPr id="279" name="Google Shape;279;p41"/>
          <p:cNvCxnSpPr>
            <a:cxnSpLocks/>
          </p:cNvCxnSpPr>
          <p:nvPr/>
        </p:nvCxnSpPr>
        <p:spPr>
          <a:xfrm>
            <a:off x="5582708" y="2567841"/>
            <a:ext cx="1787" cy="298350"/>
          </a:xfrm>
          <a:prstGeom prst="straightConnector1">
            <a:avLst/>
          </a:prstGeom>
          <a:noFill/>
          <a:ln w="9525" cap="flat" cmpd="sng">
            <a:solidFill>
              <a:srgbClr val="D5B961"/>
            </a:solidFill>
            <a:prstDash val="solid"/>
            <a:round/>
            <a:headEnd type="none" w="med" len="med"/>
            <a:tailEnd type="none" w="med" len="med"/>
          </a:ln>
        </p:spPr>
      </p:cxnSp>
      <p:cxnSp>
        <p:nvCxnSpPr>
          <p:cNvPr id="280" name="Google Shape;280;p41"/>
          <p:cNvCxnSpPr>
            <a:cxnSpLocks/>
          </p:cNvCxnSpPr>
          <p:nvPr/>
        </p:nvCxnSpPr>
        <p:spPr>
          <a:xfrm>
            <a:off x="7611256" y="3383482"/>
            <a:ext cx="882" cy="257384"/>
          </a:xfrm>
          <a:prstGeom prst="straightConnector1">
            <a:avLst/>
          </a:prstGeom>
          <a:noFill/>
          <a:ln w="9525" cap="flat" cmpd="sng">
            <a:solidFill>
              <a:srgbClr val="D5B961"/>
            </a:solidFill>
            <a:prstDash val="solid"/>
            <a:round/>
            <a:headEnd type="none" w="med" len="med"/>
            <a:tailEnd type="none" w="med" len="med"/>
          </a:ln>
        </p:spPr>
      </p:cxnSp>
      <p:grpSp>
        <p:nvGrpSpPr>
          <p:cNvPr id="281" name="Google Shape;281;p41"/>
          <p:cNvGrpSpPr/>
          <p:nvPr/>
        </p:nvGrpSpPr>
        <p:grpSpPr>
          <a:xfrm>
            <a:off x="1351668" y="2105545"/>
            <a:ext cx="360356" cy="343462"/>
            <a:chOff x="6870193" y="2295620"/>
            <a:chExt cx="360356" cy="343462"/>
          </a:xfrm>
        </p:grpSpPr>
        <p:sp>
          <p:nvSpPr>
            <p:cNvPr id="282" name="Google Shape;282;p41"/>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41"/>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4" name="Google Shape;284;p41"/>
          <p:cNvGrpSpPr/>
          <p:nvPr/>
        </p:nvGrpSpPr>
        <p:grpSpPr>
          <a:xfrm>
            <a:off x="3392233" y="3784894"/>
            <a:ext cx="332761" cy="234066"/>
            <a:chOff x="7989683" y="2350207"/>
            <a:chExt cx="332761" cy="234066"/>
          </a:xfrm>
        </p:grpSpPr>
        <p:sp>
          <p:nvSpPr>
            <p:cNvPr id="285" name="Google Shape;285;p41"/>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41"/>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1"/>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41"/>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41"/>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41"/>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41"/>
          <p:cNvGrpSpPr/>
          <p:nvPr/>
        </p:nvGrpSpPr>
        <p:grpSpPr>
          <a:xfrm>
            <a:off x="7421952" y="3720366"/>
            <a:ext cx="380393" cy="363118"/>
            <a:chOff x="4126815" y="2760704"/>
            <a:chExt cx="380393" cy="363118"/>
          </a:xfrm>
        </p:grpSpPr>
        <p:sp>
          <p:nvSpPr>
            <p:cNvPr id="292" name="Google Shape;292;p41"/>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41"/>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41"/>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41"/>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6" name="Google Shape;296;p41"/>
          <p:cNvSpPr/>
          <p:nvPr/>
        </p:nvSpPr>
        <p:spPr>
          <a:xfrm>
            <a:off x="5470427" y="2095207"/>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206;p35">
            <a:extLst>
              <a:ext uri="{FF2B5EF4-FFF2-40B4-BE49-F238E27FC236}">
                <a16:creationId xmlns:a16="http://schemas.microsoft.com/office/drawing/2014/main" id="{A75FE1F3-3284-4C49-B163-ADD24A372F03}"/>
              </a:ext>
            </a:extLst>
          </p:cNvPr>
          <p:cNvSpPr txBox="1">
            <a:spLocks/>
          </p:cNvSpPr>
          <p:nvPr/>
        </p:nvSpPr>
        <p:spPr>
          <a:xfrm>
            <a:off x="1027465" y="200650"/>
            <a:ext cx="1369117" cy="952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9pPr>
          </a:lstStyle>
          <a:p>
            <a:pPr algn="l"/>
            <a:r>
              <a:rPr lang="en" sz="4800" dirty="0">
                <a:latin typeface="Calibri" panose="020F0502020204030204" pitchFamily="34" charset="0"/>
                <a:cs typeface="Calibri" panose="020F0502020204030204" pitchFamily="34" charset="0"/>
              </a:rPr>
              <a:t>02</a:t>
            </a:r>
          </a:p>
        </p:txBody>
      </p:sp>
      <p:sp>
        <p:nvSpPr>
          <p:cNvPr id="38" name="Google Shape;205;p35">
            <a:extLst>
              <a:ext uri="{FF2B5EF4-FFF2-40B4-BE49-F238E27FC236}">
                <a16:creationId xmlns:a16="http://schemas.microsoft.com/office/drawing/2014/main" id="{3BE83ADF-0F83-48DF-9D64-95ADC9B8F698}"/>
              </a:ext>
            </a:extLst>
          </p:cNvPr>
          <p:cNvSpPr txBox="1">
            <a:spLocks noGrp="1"/>
          </p:cNvSpPr>
          <p:nvPr>
            <p:ph type="title"/>
          </p:nvPr>
        </p:nvSpPr>
        <p:spPr>
          <a:xfrm>
            <a:off x="2384997" y="314160"/>
            <a:ext cx="4179336"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latin typeface="Calibri" panose="020F0502020204030204" pitchFamily="34" charset="0"/>
                <a:cs typeface="Calibri" panose="020F0502020204030204" pitchFamily="34" charset="0"/>
              </a:rPr>
              <a:t>Dataset Explanation</a:t>
            </a:r>
            <a:endParaRPr sz="3600" dirty="0">
              <a:latin typeface="Calibri" panose="020F0502020204030204" pitchFamily="34" charset="0"/>
              <a:cs typeface="Calibri" panose="020F0502020204030204" pitchFamily="34" charset="0"/>
            </a:endParaRPr>
          </a:p>
        </p:txBody>
      </p:sp>
    </p:spTree>
  </p:cSld>
  <p:clrMapOvr>
    <a:masterClrMapping/>
  </p:clrMapOvr>
  <p:transition advClick="0" advTm="31000">
    <p:push dir="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2" name="Google Shape;302;p42"/>
          <p:cNvSpPr txBox="1">
            <a:spLocks noGrp="1"/>
          </p:cNvSpPr>
          <p:nvPr>
            <p:ph type="body" idx="2"/>
          </p:nvPr>
        </p:nvSpPr>
        <p:spPr>
          <a:xfrm>
            <a:off x="365814" y="2095500"/>
            <a:ext cx="4417377" cy="952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sz="2000" dirty="0">
                <a:latin typeface="Calibri" panose="020F0502020204030204" pitchFamily="34" charset="0"/>
                <a:cs typeface="Calibri" panose="020F0502020204030204" pitchFamily="34" charset="0"/>
              </a:rPr>
              <a:t>Explanatory Data Analysis (EDA)</a:t>
            </a:r>
            <a:endParaRPr sz="2000" dirty="0">
              <a:latin typeface="Calibri" panose="020F0502020204030204" pitchFamily="34" charset="0"/>
              <a:cs typeface="Calibri" panose="020F0502020204030204" pitchFamily="34" charset="0"/>
            </a:endParaRPr>
          </a:p>
          <a:p>
            <a:pPr marL="457200" lvl="0" indent="-317500" algn="l" rtl="0">
              <a:spcBef>
                <a:spcPts val="1000"/>
              </a:spcBef>
              <a:spcAft>
                <a:spcPts val="0"/>
              </a:spcAft>
              <a:buSzPts val="1400"/>
              <a:buChar char="●"/>
            </a:pPr>
            <a:r>
              <a:rPr lang="en-US" sz="2000" dirty="0">
                <a:latin typeface="Calibri" panose="020F0502020204030204" pitchFamily="34" charset="0"/>
                <a:cs typeface="Calibri" panose="020F0502020204030204" pitchFamily="34" charset="0"/>
              </a:rPr>
              <a:t>Confirmatory Data Analysis (CDA)</a:t>
            </a:r>
            <a:endParaRPr sz="2000" dirty="0">
              <a:latin typeface="Calibri" panose="020F0502020204030204" pitchFamily="34" charset="0"/>
              <a:cs typeface="Calibri" panose="020F0502020204030204" pitchFamily="34" charset="0"/>
            </a:endParaRPr>
          </a:p>
        </p:txBody>
      </p:sp>
      <p:pic>
        <p:nvPicPr>
          <p:cNvPr id="304" name="Google Shape;304;p42"/>
          <p:cNvPicPr preferRelativeResize="0"/>
          <p:nvPr/>
        </p:nvPicPr>
        <p:blipFill rotWithShape="1">
          <a:blip r:embed="rId3">
            <a:alphaModFix/>
          </a:blip>
          <a:srcRect l="13222" r="6204"/>
          <a:stretch/>
        </p:blipFill>
        <p:spPr>
          <a:xfrm>
            <a:off x="4885924" y="1615625"/>
            <a:ext cx="4258080" cy="3527875"/>
          </a:xfrm>
          <a:prstGeom prst="rect">
            <a:avLst/>
          </a:prstGeom>
          <a:noFill/>
          <a:ln>
            <a:noFill/>
          </a:ln>
        </p:spPr>
      </p:pic>
      <p:sp>
        <p:nvSpPr>
          <p:cNvPr id="305" name="Google Shape;305;p42"/>
          <p:cNvSpPr/>
          <p:nvPr/>
        </p:nvSpPr>
        <p:spPr>
          <a:xfrm>
            <a:off x="4885925" y="1615625"/>
            <a:ext cx="4258200" cy="3528000"/>
          </a:xfrm>
          <a:prstGeom prst="rect">
            <a:avLst/>
          </a:prstGeom>
          <a:solidFill>
            <a:srgbClr val="000000">
              <a:alpha val="1562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206;p35">
            <a:extLst>
              <a:ext uri="{FF2B5EF4-FFF2-40B4-BE49-F238E27FC236}">
                <a16:creationId xmlns:a16="http://schemas.microsoft.com/office/drawing/2014/main" id="{E7DD8DAC-14CC-4C0F-B667-83F9103583FC}"/>
              </a:ext>
            </a:extLst>
          </p:cNvPr>
          <p:cNvSpPr txBox="1">
            <a:spLocks/>
          </p:cNvSpPr>
          <p:nvPr/>
        </p:nvSpPr>
        <p:spPr>
          <a:xfrm>
            <a:off x="1027465" y="200650"/>
            <a:ext cx="1369117" cy="9525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1pPr>
            <a:lvl2pPr marR="0" lvl="1"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2pPr>
            <a:lvl3pPr marR="0" lvl="2"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3pPr>
            <a:lvl4pPr marR="0" lvl="3"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4pPr>
            <a:lvl5pPr marR="0" lvl="4"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5pPr>
            <a:lvl6pPr marR="0" lvl="5"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6pPr>
            <a:lvl7pPr marR="0" lvl="6"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7pPr>
            <a:lvl8pPr marR="0" lvl="7"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8pPr>
            <a:lvl9pPr marR="0" lvl="8" algn="ctr" rtl="0">
              <a:lnSpc>
                <a:spcPct val="100000"/>
              </a:lnSpc>
              <a:spcBef>
                <a:spcPts val="0"/>
              </a:spcBef>
              <a:spcAft>
                <a:spcPts val="0"/>
              </a:spcAft>
              <a:buClr>
                <a:schemeClr val="lt1"/>
              </a:buClr>
              <a:buSzPts val="1600"/>
              <a:buFont typeface="Montserrat"/>
              <a:buNone/>
              <a:defRPr sz="1600" b="1" i="0" u="none" strike="noStrike" cap="none">
                <a:solidFill>
                  <a:schemeClr val="lt1"/>
                </a:solidFill>
                <a:latin typeface="Montserrat"/>
                <a:ea typeface="Montserrat"/>
                <a:cs typeface="Montserrat"/>
                <a:sym typeface="Montserrat"/>
              </a:defRPr>
            </a:lvl9pPr>
          </a:lstStyle>
          <a:p>
            <a:pPr algn="l"/>
            <a:r>
              <a:rPr lang="en" sz="4800" dirty="0">
                <a:latin typeface="Calibri" panose="020F0502020204030204" pitchFamily="34" charset="0"/>
                <a:cs typeface="Calibri" panose="020F0502020204030204" pitchFamily="34" charset="0"/>
              </a:rPr>
              <a:t>03</a:t>
            </a:r>
          </a:p>
        </p:txBody>
      </p:sp>
      <p:sp>
        <p:nvSpPr>
          <p:cNvPr id="10" name="Google Shape;205;p35">
            <a:extLst>
              <a:ext uri="{FF2B5EF4-FFF2-40B4-BE49-F238E27FC236}">
                <a16:creationId xmlns:a16="http://schemas.microsoft.com/office/drawing/2014/main" id="{B36213A7-930E-4244-9FA2-2C6FC7777658}"/>
              </a:ext>
            </a:extLst>
          </p:cNvPr>
          <p:cNvSpPr txBox="1">
            <a:spLocks noGrp="1"/>
          </p:cNvSpPr>
          <p:nvPr>
            <p:ph type="title"/>
          </p:nvPr>
        </p:nvSpPr>
        <p:spPr>
          <a:xfrm>
            <a:off x="2384997" y="314160"/>
            <a:ext cx="4796388"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dirty="0">
                <a:latin typeface="Calibri" panose="020F0502020204030204" pitchFamily="34" charset="0"/>
                <a:cs typeface="Calibri" panose="020F0502020204030204" pitchFamily="34" charset="0"/>
              </a:rPr>
              <a:t>Supportive Conclusions</a:t>
            </a:r>
            <a:endParaRPr sz="3600" dirty="0">
              <a:latin typeface="Calibri" panose="020F0502020204030204" pitchFamily="34" charset="0"/>
              <a:cs typeface="Calibri" panose="020F0502020204030204" pitchFamily="34" charset="0"/>
            </a:endParaRPr>
          </a:p>
        </p:txBody>
      </p:sp>
    </p:spTree>
  </p:cSld>
  <p:clrMapOvr>
    <a:masterClrMapping/>
  </p:clrMapOvr>
  <p:transition advClick="0" advTm="31000">
    <p:push dir="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cxnSp>
        <p:nvCxnSpPr>
          <p:cNvPr id="465" name="Google Shape;465;p51"/>
          <p:cNvCxnSpPr/>
          <p:nvPr/>
        </p:nvCxnSpPr>
        <p:spPr>
          <a:xfrm>
            <a:off x="4575625" y="1731350"/>
            <a:ext cx="0" cy="2955900"/>
          </a:xfrm>
          <a:prstGeom prst="straightConnector1">
            <a:avLst/>
          </a:prstGeom>
          <a:noFill/>
          <a:ln w="9525" cap="flat" cmpd="sng">
            <a:solidFill>
              <a:schemeClr val="accent1"/>
            </a:solidFill>
            <a:prstDash val="solid"/>
            <a:round/>
            <a:headEnd type="none" w="med" len="med"/>
            <a:tailEnd type="none" w="med" len="med"/>
          </a:ln>
        </p:spPr>
      </p:cxnSp>
      <p:sp>
        <p:nvSpPr>
          <p:cNvPr id="466" name="Google Shape;466;p51"/>
          <p:cNvSpPr txBox="1">
            <a:spLocks noGrp="1"/>
          </p:cNvSpPr>
          <p:nvPr>
            <p:ph type="title"/>
          </p:nvPr>
        </p:nvSpPr>
        <p:spPr>
          <a:xfrm>
            <a:off x="557565" y="992459"/>
            <a:ext cx="3702181" cy="738891"/>
          </a:xfrm>
          <a:prstGeom prst="rect">
            <a:avLst/>
          </a:prstGeom>
        </p:spPr>
        <p:txBody>
          <a:bodyPr spcFirstLastPara="1" wrap="square" lIns="91425" tIns="91425" rIns="91425" bIns="91425" anchor="b" anchorCtr="0">
            <a:noAutofit/>
          </a:bodyPr>
          <a:lstStyle/>
          <a:p>
            <a:pPr algn="l"/>
            <a:r>
              <a:rPr lang="en-US" sz="1800" b="1" dirty="0">
                <a:solidFill>
                  <a:schemeClr val="accent1"/>
                </a:solidFill>
                <a:latin typeface="Calibri" panose="020F0502020204030204" pitchFamily="34" charset="0"/>
                <a:ea typeface="Lato"/>
                <a:cs typeface="Calibri" panose="020F0502020204030204" pitchFamily="34" charset="0"/>
                <a:sym typeface="Lato"/>
              </a:rPr>
              <a:t>Figure 1</a:t>
            </a:r>
            <a:br>
              <a:rPr lang="en-US" sz="1800" b="1" dirty="0">
                <a:solidFill>
                  <a:schemeClr val="accent1"/>
                </a:solidFill>
                <a:latin typeface="Calibri" panose="020F0502020204030204" pitchFamily="34" charset="0"/>
                <a:ea typeface="Lato"/>
                <a:cs typeface="Calibri" panose="020F0502020204030204" pitchFamily="34" charset="0"/>
                <a:sym typeface="Lato"/>
              </a:rPr>
            </a:br>
            <a:r>
              <a:rPr lang="en-US" sz="1800" i="1" dirty="0">
                <a:solidFill>
                  <a:schemeClr val="accent1"/>
                </a:solidFill>
                <a:latin typeface="Calibri" panose="020F0502020204030204" pitchFamily="34" charset="0"/>
                <a:ea typeface="Lato"/>
                <a:cs typeface="Calibri" panose="020F0502020204030204" pitchFamily="34" charset="0"/>
                <a:sym typeface="Lato"/>
              </a:rPr>
              <a:t>Histogram of Speed Limit</a:t>
            </a:r>
          </a:p>
        </p:txBody>
      </p:sp>
      <p:sp>
        <p:nvSpPr>
          <p:cNvPr id="83" name="Google Shape;256;p40">
            <a:extLst>
              <a:ext uri="{FF2B5EF4-FFF2-40B4-BE49-F238E27FC236}">
                <a16:creationId xmlns:a16="http://schemas.microsoft.com/office/drawing/2014/main" id="{1C5C99FB-5755-4FEF-A546-6F3CEBD3235D}"/>
              </a:ext>
            </a:extLst>
          </p:cNvPr>
          <p:cNvSpPr txBox="1">
            <a:spLocks/>
          </p:cNvSpPr>
          <p:nvPr/>
        </p:nvSpPr>
        <p:spPr>
          <a:xfrm>
            <a:off x="1466385" y="295688"/>
            <a:ext cx="6211229"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3200" dirty="0">
                <a:latin typeface="Calibri" panose="020F0502020204030204" pitchFamily="34" charset="0"/>
                <a:cs typeface="Calibri" panose="020F0502020204030204" pitchFamily="34" charset="0"/>
              </a:rPr>
              <a:t>Supportive Conclusions (Continued)</a:t>
            </a:r>
          </a:p>
        </p:txBody>
      </p:sp>
      <p:pic>
        <p:nvPicPr>
          <p:cNvPr id="84" name="Picture 83">
            <a:extLst>
              <a:ext uri="{FF2B5EF4-FFF2-40B4-BE49-F238E27FC236}">
                <a16:creationId xmlns:a16="http://schemas.microsoft.com/office/drawing/2014/main" id="{01153F42-6409-4CA6-935C-90E9264415B8}"/>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356826" y="1922214"/>
            <a:ext cx="3902920" cy="2574171"/>
          </a:xfrm>
          <a:prstGeom prst="rect">
            <a:avLst/>
          </a:prstGeom>
          <a:noFill/>
          <a:ln>
            <a:noFill/>
          </a:ln>
        </p:spPr>
      </p:pic>
      <p:sp>
        <p:nvSpPr>
          <p:cNvPr id="89" name="Google Shape;466;p51">
            <a:extLst>
              <a:ext uri="{FF2B5EF4-FFF2-40B4-BE49-F238E27FC236}">
                <a16:creationId xmlns:a16="http://schemas.microsoft.com/office/drawing/2014/main" id="{345245A9-1FEE-4848-9147-FB09A2A29066}"/>
              </a:ext>
            </a:extLst>
          </p:cNvPr>
          <p:cNvSpPr txBox="1">
            <a:spLocks/>
          </p:cNvSpPr>
          <p:nvPr/>
        </p:nvSpPr>
        <p:spPr>
          <a:xfrm>
            <a:off x="4884254" y="992459"/>
            <a:ext cx="3702181" cy="738891"/>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pPr algn="l"/>
            <a:r>
              <a:rPr lang="en-US" sz="1800" b="1" dirty="0">
                <a:solidFill>
                  <a:schemeClr val="accent1"/>
                </a:solidFill>
                <a:latin typeface="Calibri" panose="020F0502020204030204" pitchFamily="34" charset="0"/>
                <a:ea typeface="Lato"/>
                <a:cs typeface="Calibri" panose="020F0502020204030204" pitchFamily="34" charset="0"/>
                <a:sym typeface="Lato"/>
              </a:rPr>
              <a:t>Figure 2</a:t>
            </a:r>
            <a:br>
              <a:rPr lang="en-US" sz="1800" b="1" dirty="0">
                <a:solidFill>
                  <a:schemeClr val="accent1"/>
                </a:solidFill>
                <a:latin typeface="Calibri" panose="020F0502020204030204" pitchFamily="34" charset="0"/>
                <a:ea typeface="Lato"/>
                <a:cs typeface="Calibri" panose="020F0502020204030204" pitchFamily="34" charset="0"/>
                <a:sym typeface="Lato"/>
              </a:rPr>
            </a:br>
            <a:r>
              <a:rPr lang="en-US" sz="1800" i="1" dirty="0">
                <a:solidFill>
                  <a:schemeClr val="accent1"/>
                </a:solidFill>
                <a:latin typeface="Calibri" panose="020F0502020204030204" pitchFamily="34" charset="0"/>
                <a:ea typeface="Lato"/>
                <a:cs typeface="Calibri" panose="020F0502020204030204" pitchFamily="34" charset="0"/>
                <a:sym typeface="Lato"/>
              </a:rPr>
              <a:t>Histogram of Traffic Crashes by hour</a:t>
            </a:r>
          </a:p>
        </p:txBody>
      </p:sp>
      <p:pic>
        <p:nvPicPr>
          <p:cNvPr id="90" name="Picture 89">
            <a:extLst>
              <a:ext uri="{FF2B5EF4-FFF2-40B4-BE49-F238E27FC236}">
                <a16:creationId xmlns:a16="http://schemas.microsoft.com/office/drawing/2014/main" id="{BD591F78-5839-4C2F-9075-4A1D170EA59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4884254" y="1911981"/>
            <a:ext cx="3902920" cy="2584404"/>
          </a:xfrm>
          <a:prstGeom prst="rect">
            <a:avLst/>
          </a:prstGeom>
          <a:noFill/>
          <a:ln>
            <a:noFill/>
          </a:ln>
        </p:spPr>
      </p:pic>
    </p:spTree>
    <p:extLst>
      <p:ext uri="{BB962C8B-B14F-4D97-AF65-F5344CB8AC3E}">
        <p14:creationId xmlns:p14="http://schemas.microsoft.com/office/powerpoint/2010/main" val="512701878"/>
      </p:ext>
    </p:extLst>
  </p:cSld>
  <p:clrMapOvr>
    <a:masterClrMapping/>
  </p:clrMapOvr>
  <p:transition advClick="0" advTm="31000">
    <p:push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9"/>
        <p:cNvGrpSpPr/>
        <p:nvPr/>
      </p:nvGrpSpPr>
      <p:grpSpPr>
        <a:xfrm>
          <a:off x="0" y="0"/>
          <a:ext cx="0" cy="0"/>
          <a:chOff x="0" y="0"/>
          <a:chExt cx="0" cy="0"/>
        </a:xfrm>
      </p:grpSpPr>
      <p:sp>
        <p:nvSpPr>
          <p:cNvPr id="311" name="Google Shape;311;p43"/>
          <p:cNvSpPr/>
          <p:nvPr/>
        </p:nvSpPr>
        <p:spPr>
          <a:xfrm>
            <a:off x="1033050" y="2442950"/>
            <a:ext cx="1725000" cy="163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43"/>
          <p:cNvSpPr/>
          <p:nvPr/>
        </p:nvSpPr>
        <p:spPr>
          <a:xfrm>
            <a:off x="1567800" y="1373675"/>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43"/>
          <p:cNvSpPr/>
          <p:nvPr/>
        </p:nvSpPr>
        <p:spPr>
          <a:xfrm>
            <a:off x="1033050" y="4253875"/>
            <a:ext cx="1725000" cy="46309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latin typeface="Calibri" panose="020F0502020204030204" pitchFamily="34" charset="0"/>
                <a:ea typeface="Montserrat Light"/>
                <a:cs typeface="Calibri" panose="020F0502020204030204" pitchFamily="34" charset="0"/>
                <a:sym typeface="Montserrat Light"/>
              </a:rPr>
              <a:t>Saturday</a:t>
            </a:r>
            <a:endParaRPr sz="1800" dirty="0">
              <a:latin typeface="Calibri" panose="020F0502020204030204" pitchFamily="34" charset="0"/>
              <a:ea typeface="Montserrat Light"/>
              <a:cs typeface="Calibri" panose="020F0502020204030204" pitchFamily="34" charset="0"/>
              <a:sym typeface="Montserrat Light"/>
            </a:endParaRPr>
          </a:p>
        </p:txBody>
      </p:sp>
      <p:cxnSp>
        <p:nvCxnSpPr>
          <p:cNvPr id="314" name="Google Shape;314;p43"/>
          <p:cNvCxnSpPr>
            <a:stCxn id="312" idx="4"/>
            <a:endCxn id="311" idx="0"/>
          </p:cNvCxnSpPr>
          <p:nvPr/>
        </p:nvCxnSpPr>
        <p:spPr>
          <a:xfrm>
            <a:off x="1895550" y="2029175"/>
            <a:ext cx="0" cy="413700"/>
          </a:xfrm>
          <a:prstGeom prst="straightConnector1">
            <a:avLst/>
          </a:prstGeom>
          <a:noFill/>
          <a:ln w="9525" cap="flat" cmpd="sng">
            <a:solidFill>
              <a:schemeClr val="accent1"/>
            </a:solidFill>
            <a:prstDash val="solid"/>
            <a:round/>
            <a:headEnd type="none" w="med" len="med"/>
            <a:tailEnd type="none" w="med" len="med"/>
          </a:ln>
        </p:spPr>
      </p:cxnSp>
      <p:cxnSp>
        <p:nvCxnSpPr>
          <p:cNvPr id="315" name="Google Shape;315;p43"/>
          <p:cNvCxnSpPr>
            <a:cxnSpLocks/>
            <a:stCxn id="311" idx="2"/>
            <a:endCxn id="313" idx="0"/>
          </p:cNvCxnSpPr>
          <p:nvPr/>
        </p:nvCxnSpPr>
        <p:spPr>
          <a:xfrm>
            <a:off x="1895550" y="4082150"/>
            <a:ext cx="0" cy="171725"/>
          </a:xfrm>
          <a:prstGeom prst="straightConnector1">
            <a:avLst/>
          </a:prstGeom>
          <a:noFill/>
          <a:ln w="9525" cap="flat" cmpd="sng">
            <a:solidFill>
              <a:schemeClr val="accent1"/>
            </a:solidFill>
            <a:prstDash val="solid"/>
            <a:round/>
            <a:headEnd type="none" w="med" len="med"/>
            <a:tailEnd type="none" w="med" len="med"/>
          </a:ln>
        </p:spPr>
      </p:cxnSp>
      <p:sp>
        <p:nvSpPr>
          <p:cNvPr id="316" name="Google Shape;316;p43"/>
          <p:cNvSpPr txBox="1">
            <a:spLocks noGrp="1"/>
          </p:cNvSpPr>
          <p:nvPr>
            <p:ph type="title"/>
          </p:nvPr>
        </p:nvSpPr>
        <p:spPr>
          <a:xfrm>
            <a:off x="1279200" y="2668637"/>
            <a:ext cx="1232700" cy="1194363"/>
          </a:xfrm>
          <a:prstGeom prst="rect">
            <a:avLst/>
          </a:prstGeom>
        </p:spPr>
        <p:txBody>
          <a:bodyPr spcFirstLastPara="1" wrap="square" lIns="91425" tIns="91425" rIns="91425" bIns="91425" anchor="b" anchorCtr="0">
            <a:noAutofit/>
          </a:bodyPr>
          <a:lstStyle/>
          <a:p>
            <a:pPr lvl="0"/>
            <a:r>
              <a:rPr lang="en-US" sz="1800" b="1" dirty="0">
                <a:latin typeface="Calibri" panose="020F0502020204030204" pitchFamily="34" charset="0"/>
                <a:cs typeface="Calibri" panose="020F0502020204030204" pitchFamily="34" charset="0"/>
              </a:rPr>
              <a:t>Traffic Crashes by Day of the Week</a:t>
            </a:r>
            <a:endParaRPr sz="1800" dirty="0">
              <a:latin typeface="Calibri" panose="020F0502020204030204" pitchFamily="34" charset="0"/>
              <a:cs typeface="Calibri" panose="020F0502020204030204" pitchFamily="34" charset="0"/>
            </a:endParaRPr>
          </a:p>
        </p:txBody>
      </p:sp>
      <p:sp>
        <p:nvSpPr>
          <p:cNvPr id="318" name="Google Shape;318;p43"/>
          <p:cNvSpPr/>
          <p:nvPr/>
        </p:nvSpPr>
        <p:spPr>
          <a:xfrm>
            <a:off x="3709500" y="2442950"/>
            <a:ext cx="1725000" cy="163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43"/>
          <p:cNvSpPr/>
          <p:nvPr/>
        </p:nvSpPr>
        <p:spPr>
          <a:xfrm>
            <a:off x="4244250" y="1373675"/>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43"/>
          <p:cNvSpPr/>
          <p:nvPr/>
        </p:nvSpPr>
        <p:spPr>
          <a:xfrm>
            <a:off x="3709500" y="4253874"/>
            <a:ext cx="1725000" cy="463091"/>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lvl="0" algn="ctr"/>
            <a:r>
              <a:rPr lang="en-US" sz="1600" dirty="0">
                <a:latin typeface="Calibri" panose="020F0502020204030204" pitchFamily="34" charset="0"/>
                <a:cs typeface="Calibri" panose="020F0502020204030204" pitchFamily="34" charset="0"/>
              </a:rPr>
              <a:t>Small and medium roads </a:t>
            </a:r>
            <a:endParaRPr sz="1600" dirty="0">
              <a:latin typeface="Calibri" panose="020F0502020204030204" pitchFamily="34" charset="0"/>
              <a:ea typeface="Montserrat Light"/>
              <a:cs typeface="Calibri" panose="020F0502020204030204" pitchFamily="34" charset="0"/>
              <a:sym typeface="Montserrat Light"/>
            </a:endParaRPr>
          </a:p>
        </p:txBody>
      </p:sp>
      <p:cxnSp>
        <p:nvCxnSpPr>
          <p:cNvPr id="321" name="Google Shape;321;p43"/>
          <p:cNvCxnSpPr>
            <a:stCxn id="319" idx="4"/>
            <a:endCxn id="318" idx="0"/>
          </p:cNvCxnSpPr>
          <p:nvPr/>
        </p:nvCxnSpPr>
        <p:spPr>
          <a:xfrm>
            <a:off x="4572000" y="2029175"/>
            <a:ext cx="0" cy="413700"/>
          </a:xfrm>
          <a:prstGeom prst="straightConnector1">
            <a:avLst/>
          </a:prstGeom>
          <a:noFill/>
          <a:ln w="9525" cap="flat" cmpd="sng">
            <a:solidFill>
              <a:schemeClr val="accent1"/>
            </a:solidFill>
            <a:prstDash val="solid"/>
            <a:round/>
            <a:headEnd type="none" w="med" len="med"/>
            <a:tailEnd type="none" w="med" len="med"/>
          </a:ln>
        </p:spPr>
      </p:cxnSp>
      <p:cxnSp>
        <p:nvCxnSpPr>
          <p:cNvPr id="322" name="Google Shape;322;p43"/>
          <p:cNvCxnSpPr>
            <a:cxnSpLocks/>
            <a:stCxn id="318" idx="2"/>
            <a:endCxn id="320" idx="0"/>
          </p:cNvCxnSpPr>
          <p:nvPr/>
        </p:nvCxnSpPr>
        <p:spPr>
          <a:xfrm>
            <a:off x="4572000" y="4082150"/>
            <a:ext cx="0" cy="171724"/>
          </a:xfrm>
          <a:prstGeom prst="straightConnector1">
            <a:avLst/>
          </a:prstGeom>
          <a:noFill/>
          <a:ln w="9525" cap="flat" cmpd="sng">
            <a:solidFill>
              <a:schemeClr val="accent1"/>
            </a:solidFill>
            <a:prstDash val="solid"/>
            <a:round/>
            <a:headEnd type="none" w="med" len="med"/>
            <a:tailEnd type="none" w="med" len="med"/>
          </a:ln>
        </p:spPr>
      </p:cxnSp>
      <p:sp>
        <p:nvSpPr>
          <p:cNvPr id="323" name="Google Shape;323;p43"/>
          <p:cNvSpPr txBox="1">
            <a:spLocks noGrp="1"/>
          </p:cNvSpPr>
          <p:nvPr>
            <p:ph type="title"/>
          </p:nvPr>
        </p:nvSpPr>
        <p:spPr>
          <a:xfrm>
            <a:off x="3935025" y="2668638"/>
            <a:ext cx="1232700" cy="1194362"/>
          </a:xfrm>
          <a:prstGeom prst="rect">
            <a:avLst/>
          </a:prstGeom>
        </p:spPr>
        <p:txBody>
          <a:bodyPr spcFirstLastPara="1" wrap="square" lIns="91425" tIns="91425" rIns="91425" bIns="91425" anchor="b" anchorCtr="0">
            <a:noAutofit/>
          </a:bodyPr>
          <a:lstStyle/>
          <a:p>
            <a:pPr lvl="0"/>
            <a:r>
              <a:rPr lang="en-US" sz="1800" b="1" dirty="0">
                <a:latin typeface="Calibri" panose="020F0502020204030204" pitchFamily="34" charset="0"/>
                <a:cs typeface="Calibri" panose="020F0502020204030204" pitchFamily="34" charset="0"/>
              </a:rPr>
              <a:t>Traffic Crashes by Number of Lanes</a:t>
            </a:r>
            <a:endParaRPr sz="1800" dirty="0">
              <a:latin typeface="Calibri" panose="020F0502020204030204" pitchFamily="34" charset="0"/>
              <a:cs typeface="Calibri" panose="020F0502020204030204" pitchFamily="34" charset="0"/>
            </a:endParaRPr>
          </a:p>
        </p:txBody>
      </p:sp>
      <p:sp>
        <p:nvSpPr>
          <p:cNvPr id="325" name="Google Shape;325;p43"/>
          <p:cNvSpPr/>
          <p:nvPr/>
        </p:nvSpPr>
        <p:spPr>
          <a:xfrm>
            <a:off x="6385950" y="2442950"/>
            <a:ext cx="1725000" cy="16392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43"/>
          <p:cNvSpPr/>
          <p:nvPr/>
        </p:nvSpPr>
        <p:spPr>
          <a:xfrm>
            <a:off x="6920700" y="1373675"/>
            <a:ext cx="655500" cy="655500"/>
          </a:xfrm>
          <a:prstGeom prst="ellipse">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43"/>
          <p:cNvSpPr/>
          <p:nvPr/>
        </p:nvSpPr>
        <p:spPr>
          <a:xfrm>
            <a:off x="6385950" y="4253875"/>
            <a:ext cx="1725000" cy="463090"/>
          </a:xfrm>
          <a:prstGeom prst="rect">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800" dirty="0">
                <a:latin typeface="Calibri" panose="020F0502020204030204" pitchFamily="34" charset="0"/>
                <a:ea typeface="Montserrat Light"/>
                <a:cs typeface="Calibri" panose="020F0502020204030204" pitchFamily="34" charset="0"/>
                <a:sym typeface="Montserrat Light"/>
              </a:rPr>
              <a:t>60%</a:t>
            </a:r>
            <a:endParaRPr sz="1800" dirty="0">
              <a:latin typeface="Calibri" panose="020F0502020204030204" pitchFamily="34" charset="0"/>
              <a:ea typeface="Montserrat Light"/>
              <a:cs typeface="Calibri" panose="020F0502020204030204" pitchFamily="34" charset="0"/>
              <a:sym typeface="Montserrat Light"/>
            </a:endParaRPr>
          </a:p>
        </p:txBody>
      </p:sp>
      <p:cxnSp>
        <p:nvCxnSpPr>
          <p:cNvPr id="328" name="Google Shape;328;p43"/>
          <p:cNvCxnSpPr>
            <a:stCxn id="326" idx="4"/>
            <a:endCxn id="325" idx="0"/>
          </p:cNvCxnSpPr>
          <p:nvPr/>
        </p:nvCxnSpPr>
        <p:spPr>
          <a:xfrm>
            <a:off x="7248450" y="2029175"/>
            <a:ext cx="0" cy="413700"/>
          </a:xfrm>
          <a:prstGeom prst="straightConnector1">
            <a:avLst/>
          </a:prstGeom>
          <a:noFill/>
          <a:ln w="9525" cap="flat" cmpd="sng">
            <a:solidFill>
              <a:schemeClr val="accent1"/>
            </a:solidFill>
            <a:prstDash val="solid"/>
            <a:round/>
            <a:headEnd type="none" w="med" len="med"/>
            <a:tailEnd type="none" w="med" len="med"/>
          </a:ln>
        </p:spPr>
      </p:cxnSp>
      <p:cxnSp>
        <p:nvCxnSpPr>
          <p:cNvPr id="329" name="Google Shape;329;p43"/>
          <p:cNvCxnSpPr>
            <a:cxnSpLocks/>
            <a:stCxn id="325" idx="2"/>
            <a:endCxn id="327" idx="0"/>
          </p:cNvCxnSpPr>
          <p:nvPr/>
        </p:nvCxnSpPr>
        <p:spPr>
          <a:xfrm>
            <a:off x="7248450" y="4082150"/>
            <a:ext cx="0" cy="171725"/>
          </a:xfrm>
          <a:prstGeom prst="straightConnector1">
            <a:avLst/>
          </a:prstGeom>
          <a:noFill/>
          <a:ln w="9525" cap="flat" cmpd="sng">
            <a:solidFill>
              <a:schemeClr val="accent1"/>
            </a:solidFill>
            <a:prstDash val="solid"/>
            <a:round/>
            <a:headEnd type="none" w="med" len="med"/>
            <a:tailEnd type="none" w="med" len="med"/>
          </a:ln>
        </p:spPr>
      </p:cxnSp>
      <p:sp>
        <p:nvSpPr>
          <p:cNvPr id="330" name="Google Shape;330;p43"/>
          <p:cNvSpPr txBox="1">
            <a:spLocks noGrp="1"/>
          </p:cNvSpPr>
          <p:nvPr>
            <p:ph type="title"/>
          </p:nvPr>
        </p:nvSpPr>
        <p:spPr>
          <a:xfrm>
            <a:off x="6632100" y="2668638"/>
            <a:ext cx="1232700" cy="999736"/>
          </a:xfrm>
          <a:prstGeom prst="rect">
            <a:avLst/>
          </a:prstGeom>
        </p:spPr>
        <p:txBody>
          <a:bodyPr spcFirstLastPara="1" wrap="square" lIns="91425" tIns="91425" rIns="91425" bIns="91425" anchor="b" anchorCtr="0">
            <a:noAutofit/>
          </a:bodyPr>
          <a:lstStyle/>
          <a:p>
            <a:pPr lvl="0"/>
            <a:r>
              <a:rPr lang="en-US" sz="1800" b="1" dirty="0">
                <a:latin typeface="Calibri" panose="020F0502020204030204" pitchFamily="34" charset="0"/>
                <a:cs typeface="Calibri" panose="020F0502020204030204" pitchFamily="34" charset="0"/>
              </a:rPr>
              <a:t>The Most Severe Injuries</a:t>
            </a:r>
            <a:endParaRPr sz="1800" dirty="0">
              <a:latin typeface="Calibri" panose="020F0502020204030204" pitchFamily="34" charset="0"/>
              <a:cs typeface="Calibri" panose="020F0502020204030204" pitchFamily="34" charset="0"/>
            </a:endParaRPr>
          </a:p>
        </p:txBody>
      </p:sp>
      <p:grpSp>
        <p:nvGrpSpPr>
          <p:cNvPr id="332" name="Google Shape;332;p43"/>
          <p:cNvGrpSpPr/>
          <p:nvPr/>
        </p:nvGrpSpPr>
        <p:grpSpPr>
          <a:xfrm>
            <a:off x="7067088" y="1533335"/>
            <a:ext cx="362734" cy="356731"/>
            <a:chOff x="860940" y="2746477"/>
            <a:chExt cx="371883" cy="365691"/>
          </a:xfrm>
        </p:grpSpPr>
        <p:sp>
          <p:nvSpPr>
            <p:cNvPr id="333" name="Google Shape;333;p43"/>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43"/>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43"/>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3"/>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3"/>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 name="Google Shape;338;p43"/>
          <p:cNvGrpSpPr/>
          <p:nvPr/>
        </p:nvGrpSpPr>
        <p:grpSpPr>
          <a:xfrm>
            <a:off x="4373125" y="1580298"/>
            <a:ext cx="397763" cy="262804"/>
            <a:chOff x="5206262" y="4174817"/>
            <a:chExt cx="397763" cy="262804"/>
          </a:xfrm>
        </p:grpSpPr>
        <p:sp>
          <p:nvSpPr>
            <p:cNvPr id="339" name="Google Shape;339;p43"/>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3"/>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3"/>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43"/>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43"/>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43"/>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3"/>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 name="Google Shape;346;p43"/>
          <p:cNvGrpSpPr/>
          <p:nvPr/>
        </p:nvGrpSpPr>
        <p:grpSpPr>
          <a:xfrm>
            <a:off x="1675291" y="1566691"/>
            <a:ext cx="440505" cy="290018"/>
            <a:chOff x="5727616" y="4204699"/>
            <a:chExt cx="440505" cy="290018"/>
          </a:xfrm>
        </p:grpSpPr>
        <p:sp>
          <p:nvSpPr>
            <p:cNvPr id="347" name="Google Shape;347;p43"/>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43"/>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43"/>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3"/>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3"/>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3"/>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3"/>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3"/>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Google Shape;256;p40">
            <a:extLst>
              <a:ext uri="{FF2B5EF4-FFF2-40B4-BE49-F238E27FC236}">
                <a16:creationId xmlns:a16="http://schemas.microsoft.com/office/drawing/2014/main" id="{8A0DBC14-B112-4E13-9B58-E9F693D70BE7}"/>
              </a:ext>
            </a:extLst>
          </p:cNvPr>
          <p:cNvSpPr txBox="1">
            <a:spLocks/>
          </p:cNvSpPr>
          <p:nvPr/>
        </p:nvSpPr>
        <p:spPr>
          <a:xfrm>
            <a:off x="1495479" y="426535"/>
            <a:ext cx="6211229" cy="5079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D5B961"/>
              </a:buClr>
              <a:buSzPts val="2000"/>
              <a:buFont typeface="Montserrat ExtraLight"/>
              <a:buNone/>
              <a:defRPr sz="2000" b="0" i="0" u="none" strike="noStrike" cap="none">
                <a:solidFill>
                  <a:srgbClr val="D5B961"/>
                </a:solidFill>
                <a:latin typeface="Montserrat ExtraLight"/>
                <a:ea typeface="Montserrat ExtraLight"/>
                <a:cs typeface="Montserrat ExtraLight"/>
                <a:sym typeface="Montserrat ExtraLight"/>
              </a:defRPr>
            </a:lvl1pPr>
            <a:lvl2pPr marR="0" lvl="1"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2pPr>
            <a:lvl3pPr marR="0" lvl="2"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3pPr>
            <a:lvl4pPr marR="0" lvl="3"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4pPr>
            <a:lvl5pPr marR="0" lvl="4"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5pPr>
            <a:lvl6pPr marR="0" lvl="5"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6pPr>
            <a:lvl7pPr marR="0" lvl="6"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7pPr>
            <a:lvl8pPr marR="0" lvl="7"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8pPr>
            <a:lvl9pPr marR="0" lvl="8" algn="ctr" rtl="0">
              <a:lnSpc>
                <a:spcPct val="100000"/>
              </a:lnSpc>
              <a:spcBef>
                <a:spcPts val="0"/>
              </a:spcBef>
              <a:spcAft>
                <a:spcPts val="0"/>
              </a:spcAft>
              <a:buClr>
                <a:srgbClr val="D5B961"/>
              </a:buClr>
              <a:buSzPts val="2400"/>
              <a:buFont typeface="Montserrat ExtraLight"/>
              <a:buNone/>
              <a:defRPr sz="2400" b="0" i="0" u="none" strike="noStrike" cap="none">
                <a:solidFill>
                  <a:srgbClr val="D5B961"/>
                </a:solidFill>
                <a:latin typeface="Montserrat ExtraLight"/>
                <a:ea typeface="Montserrat ExtraLight"/>
                <a:cs typeface="Montserrat ExtraLight"/>
                <a:sym typeface="Montserrat ExtraLight"/>
              </a:defRPr>
            </a:lvl9pPr>
          </a:lstStyle>
          <a:p>
            <a:r>
              <a:rPr lang="en-US" sz="3200" dirty="0">
                <a:latin typeface="Calibri" panose="020F0502020204030204" pitchFamily="34" charset="0"/>
                <a:cs typeface="Calibri" panose="020F0502020204030204" pitchFamily="34" charset="0"/>
              </a:rPr>
              <a:t>Supportive Conclusions (Continued)</a:t>
            </a:r>
          </a:p>
        </p:txBody>
      </p:sp>
    </p:spTree>
  </p:cSld>
  <p:clrMapOvr>
    <a:masterClrMapping/>
  </p:clrMapOvr>
  <p:transition advClick="0" advTm="31000">
    <p:push dir="r"/>
  </p:transition>
</p:sld>
</file>

<file path=ppt/theme/theme1.xml><?xml version="1.0" encoding="utf-8"?>
<a:theme xmlns:a="http://schemas.openxmlformats.org/drawingml/2006/main" name="Transport App Pitch Deck by Slidesgo">
  <a:themeElements>
    <a:clrScheme name="Simple Light">
      <a:dk1>
        <a:srgbClr val="000000"/>
      </a:dk1>
      <a:lt1>
        <a:srgbClr val="FFFFFF"/>
      </a:lt1>
      <a:dk2>
        <a:srgbClr val="595959"/>
      </a:dk2>
      <a:lt2>
        <a:srgbClr val="EEEEEE"/>
      </a:lt2>
      <a:accent1>
        <a:srgbClr val="D5B961"/>
      </a:accent1>
      <a:accent2>
        <a:srgbClr val="D7D7D7"/>
      </a:accent2>
      <a:accent3>
        <a:srgbClr val="BF9000"/>
      </a:accent3>
      <a:accent4>
        <a:srgbClr val="FFE599"/>
      </a:accent4>
      <a:accent5>
        <a:srgbClr val="999999"/>
      </a:accent5>
      <a:accent6>
        <a:srgbClr val="666666"/>
      </a:accent6>
      <a:hlink>
        <a:srgbClr val="F8FAF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798</TotalTime>
  <Words>2327</Words>
  <Application>Microsoft Office PowerPoint</Application>
  <PresentationFormat>On-screen Show (16:9)</PresentationFormat>
  <Paragraphs>148</Paragraphs>
  <Slides>18</Slides>
  <Notes>18</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Calibri</vt:lpstr>
      <vt:lpstr>Roboto</vt:lpstr>
      <vt:lpstr>Montserrat Thin</vt:lpstr>
      <vt:lpstr>Montserrat Black</vt:lpstr>
      <vt:lpstr>Arial</vt:lpstr>
      <vt:lpstr>Montserrat</vt:lpstr>
      <vt:lpstr>Montserrat ExtraLight</vt:lpstr>
      <vt:lpstr>Times New Roman</vt:lpstr>
      <vt:lpstr>Transport App Pitch Deck by Slidesgo</vt:lpstr>
      <vt:lpstr>PowerPoint Presentation</vt:lpstr>
      <vt:lpstr>01</vt:lpstr>
      <vt:lpstr>Introduction</vt:lpstr>
      <vt:lpstr>The Problem Statement</vt:lpstr>
      <vt:lpstr>The Problem Statement (Continued)</vt:lpstr>
      <vt:lpstr>Data Origin</vt:lpstr>
      <vt:lpstr>Supportive Conclusions</vt:lpstr>
      <vt:lpstr>Figure 1 Histogram of Speed Limit</vt:lpstr>
      <vt:lpstr>Traffic Crashes by Day of the Week</vt:lpstr>
      <vt:lpstr>Weather Conditions by Total Accidents</vt:lpstr>
      <vt:lpstr>Crash Types</vt:lpstr>
      <vt:lpstr>03:00 PM and 05:00 PM</vt:lpstr>
      <vt:lpstr>Model One</vt:lpstr>
      <vt:lpstr>96% Accuracy Level</vt:lpstr>
      <vt:lpstr>Apply the same approach to  different datasets.</vt:lpstr>
      <vt:lpstr>Conclusion</vt:lpstr>
      <vt:lpstr>References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TRANSPORT APP</dc:title>
  <dc:creator>Ali, Marwan [C]</dc:creator>
  <cp:lastModifiedBy>Marwan Ali</cp:lastModifiedBy>
  <cp:revision>165</cp:revision>
  <dcterms:modified xsi:type="dcterms:W3CDTF">2022-08-22T01:12:14Z</dcterms:modified>
</cp:coreProperties>
</file>